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04" r:id="rId2"/>
    <p:sldId id="338" r:id="rId3"/>
    <p:sldId id="374" r:id="rId4"/>
    <p:sldId id="375" r:id="rId5"/>
    <p:sldId id="340" r:id="rId6"/>
    <p:sldId id="343" r:id="rId7"/>
    <p:sldId id="344" r:id="rId8"/>
    <p:sldId id="371" r:id="rId9"/>
    <p:sldId id="370" r:id="rId10"/>
    <p:sldId id="369" r:id="rId11"/>
    <p:sldId id="368" r:id="rId12"/>
    <p:sldId id="367" r:id="rId13"/>
    <p:sldId id="366" r:id="rId14"/>
    <p:sldId id="365" r:id="rId15"/>
    <p:sldId id="363" r:id="rId16"/>
    <p:sldId id="362" r:id="rId17"/>
    <p:sldId id="361" r:id="rId18"/>
    <p:sldId id="360" r:id="rId19"/>
    <p:sldId id="359" r:id="rId20"/>
    <p:sldId id="358" r:id="rId21"/>
    <p:sldId id="356" r:id="rId22"/>
    <p:sldId id="355" r:id="rId23"/>
    <p:sldId id="354" r:id="rId24"/>
    <p:sldId id="377" r:id="rId25"/>
    <p:sldId id="378" r:id="rId26"/>
    <p:sldId id="379" r:id="rId27"/>
    <p:sldId id="380" r:id="rId28"/>
    <p:sldId id="381" r:id="rId29"/>
    <p:sldId id="33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41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F21CD-6991-439D-8097-C12B303B76C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74767268-A998-47F3-946E-23C1B76F2528}">
      <dgm:prSet phldrT="[Texte]" custT="1"/>
      <dgm:spPr/>
      <dgm:t>
        <a:bodyPr/>
        <a:lstStyle/>
        <a:p>
          <a:r>
            <a:rPr lang="fr-FR" sz="2400" dirty="0" err="1" smtClean="0">
              <a:latin typeface="+mn-lt"/>
            </a:rPr>
            <a:t>Integrated</a:t>
          </a:r>
          <a:r>
            <a:rPr lang="fr-FR" sz="2400" dirty="0" smtClean="0">
              <a:latin typeface="+mn-lt"/>
            </a:rPr>
            <a:t> vigilances</a:t>
          </a:r>
          <a:endParaRPr lang="fr-FR" sz="2400" dirty="0">
            <a:latin typeface="+mn-lt"/>
          </a:endParaRPr>
        </a:p>
      </dgm:t>
    </dgm:pt>
    <dgm:pt modelId="{4543E8B1-10FC-4F9C-971D-42FD53F6A194}" type="parTrans" cxnId="{8934207C-27CB-40E6-BDEF-8AA5531F2DBF}">
      <dgm:prSet/>
      <dgm:spPr/>
      <dgm:t>
        <a:bodyPr/>
        <a:lstStyle/>
        <a:p>
          <a:endParaRPr lang="fr-FR" sz="1600"/>
        </a:p>
      </dgm:t>
    </dgm:pt>
    <dgm:pt modelId="{194CF339-6EC7-4E4C-8BAB-729D7C1B9765}" type="sibTrans" cxnId="{8934207C-27CB-40E6-BDEF-8AA5531F2DBF}">
      <dgm:prSet/>
      <dgm:spPr/>
      <dgm:t>
        <a:bodyPr/>
        <a:lstStyle/>
        <a:p>
          <a:endParaRPr lang="fr-FR" sz="1600"/>
        </a:p>
      </dgm:t>
    </dgm:pt>
    <dgm:pt modelId="{5C0EA7D4-657B-4571-9AC5-300C0AA1BC9A}">
      <dgm:prSet phldrT="[Texte]" custT="1"/>
      <dgm:spPr/>
      <dgm:t>
        <a:bodyPr/>
        <a:lstStyle/>
        <a:p>
          <a:r>
            <a:rPr lang="fr-FR" sz="1800" dirty="0" smtClean="0"/>
            <a:t>Common Terminologies - taxonomies - </a:t>
          </a:r>
          <a:r>
            <a:rPr lang="fr-FR" sz="1800" dirty="0" err="1" smtClean="0"/>
            <a:t>procedures</a:t>
          </a:r>
          <a:r>
            <a:rPr lang="fr-FR" sz="1800" dirty="0" smtClean="0"/>
            <a:t>  </a:t>
          </a:r>
          <a:endParaRPr lang="fr-FR" sz="1800" dirty="0"/>
        </a:p>
      </dgm:t>
    </dgm:pt>
    <dgm:pt modelId="{5A5B223E-9E61-4B0E-B520-14883F1B4573}" type="parTrans" cxnId="{C6CF5EB9-D093-4F03-9390-E0A927C6BCC4}">
      <dgm:prSet custT="1"/>
      <dgm:spPr/>
      <dgm:t>
        <a:bodyPr/>
        <a:lstStyle/>
        <a:p>
          <a:endParaRPr lang="fr-FR" sz="500"/>
        </a:p>
      </dgm:t>
    </dgm:pt>
    <dgm:pt modelId="{07D6C9CF-2776-47BE-9542-FFDDC2163F62}" type="sibTrans" cxnId="{C6CF5EB9-D093-4F03-9390-E0A927C6BCC4}">
      <dgm:prSet/>
      <dgm:spPr/>
      <dgm:t>
        <a:bodyPr/>
        <a:lstStyle/>
        <a:p>
          <a:endParaRPr lang="fr-FR" sz="1600"/>
        </a:p>
      </dgm:t>
    </dgm:pt>
    <dgm:pt modelId="{F0F454A6-FF7B-4E8A-90A9-C9437A7F8F45}">
      <dgm:prSet phldrT="[Texte]" custT="1"/>
      <dgm:spPr/>
      <dgm:t>
        <a:bodyPr/>
        <a:lstStyle/>
        <a:p>
          <a:r>
            <a:rPr lang="en-US" sz="1800" noProof="0" dirty="0" smtClean="0"/>
            <a:t>Common reporting</a:t>
          </a:r>
          <a:r>
            <a:rPr lang="fr-FR" sz="1800" dirty="0" smtClean="0"/>
            <a:t> </a:t>
          </a:r>
          <a:r>
            <a:rPr lang="fr-FR" sz="1800" dirty="0" err="1" smtClean="0"/>
            <a:t>form</a:t>
          </a:r>
          <a:r>
            <a:rPr lang="fr-FR" sz="1800" dirty="0" smtClean="0"/>
            <a:t> </a:t>
          </a:r>
          <a:endParaRPr lang="fr-FR" sz="1800" dirty="0"/>
        </a:p>
      </dgm:t>
    </dgm:pt>
    <dgm:pt modelId="{B800AEA1-B60A-4DE9-A769-784FADF9BFEF}" type="parTrans" cxnId="{0374BC8C-015E-4A7F-AADA-CB5CE1A13A6A}">
      <dgm:prSet custT="1"/>
      <dgm:spPr/>
      <dgm:t>
        <a:bodyPr/>
        <a:lstStyle/>
        <a:p>
          <a:endParaRPr lang="fr-FR" sz="400"/>
        </a:p>
      </dgm:t>
    </dgm:pt>
    <dgm:pt modelId="{80E937CA-A295-4C00-8514-11D026855E4A}" type="sibTrans" cxnId="{0374BC8C-015E-4A7F-AADA-CB5CE1A13A6A}">
      <dgm:prSet/>
      <dgm:spPr/>
      <dgm:t>
        <a:bodyPr/>
        <a:lstStyle/>
        <a:p>
          <a:endParaRPr lang="fr-FR" sz="1600"/>
        </a:p>
      </dgm:t>
    </dgm:pt>
    <dgm:pt modelId="{8B44EF0A-C7FC-4D94-A6D3-7F4B7066801C}">
      <dgm:prSet phldrT="[Texte]" custT="1"/>
      <dgm:spPr/>
      <dgm:t>
        <a:bodyPr/>
        <a:lstStyle/>
        <a:p>
          <a:r>
            <a:rPr lang="fr-FR" sz="1800" dirty="0" smtClean="0"/>
            <a:t>An </a:t>
          </a:r>
          <a:r>
            <a:rPr lang="fr-FR" sz="1800" dirty="0" err="1" smtClean="0"/>
            <a:t>integrated</a:t>
          </a:r>
          <a:r>
            <a:rPr lang="fr-FR" sz="1800" dirty="0" smtClean="0"/>
            <a:t> information system</a:t>
          </a:r>
          <a:endParaRPr lang="fr-FR" sz="1800" dirty="0"/>
        </a:p>
      </dgm:t>
    </dgm:pt>
    <dgm:pt modelId="{0A576C8B-BCDB-4590-8D14-B31438CE3643}" type="parTrans" cxnId="{31D8AABA-B4D2-4558-ABA6-E15BEEC87701}">
      <dgm:prSet custT="1"/>
      <dgm:spPr/>
      <dgm:t>
        <a:bodyPr/>
        <a:lstStyle/>
        <a:p>
          <a:endParaRPr lang="fr-FR" sz="400"/>
        </a:p>
      </dgm:t>
    </dgm:pt>
    <dgm:pt modelId="{28863CC9-3756-4BC1-B80C-7ABAB629A22E}" type="sibTrans" cxnId="{31D8AABA-B4D2-4558-ABA6-E15BEEC87701}">
      <dgm:prSet/>
      <dgm:spPr/>
      <dgm:t>
        <a:bodyPr/>
        <a:lstStyle/>
        <a:p>
          <a:endParaRPr lang="fr-FR" sz="1600"/>
        </a:p>
      </dgm:t>
    </dgm:pt>
    <dgm:pt modelId="{66C97877-F40A-46C6-B402-8B5B04AD5F44}">
      <dgm:prSet phldrT="[Texte]" custT="1"/>
      <dgm:spPr/>
      <dgm:t>
        <a:bodyPr/>
        <a:lstStyle/>
        <a:p>
          <a:r>
            <a:rPr lang="fr-FR" sz="1800" dirty="0" smtClean="0"/>
            <a:t>Tools for Data Management</a:t>
          </a:r>
          <a:endParaRPr lang="fr-FR" sz="1800" dirty="0"/>
        </a:p>
      </dgm:t>
    </dgm:pt>
    <dgm:pt modelId="{81B15F1F-F8A6-411E-9BE8-1558CE700B65}" type="parTrans" cxnId="{A3F1564B-1E38-42D5-BD0E-8B5606322D29}">
      <dgm:prSet custT="1"/>
      <dgm:spPr/>
      <dgm:t>
        <a:bodyPr/>
        <a:lstStyle/>
        <a:p>
          <a:endParaRPr lang="fr-FR" sz="400"/>
        </a:p>
      </dgm:t>
    </dgm:pt>
    <dgm:pt modelId="{CC7A0392-1E68-47A8-8885-D3E2025A4B59}" type="sibTrans" cxnId="{A3F1564B-1E38-42D5-BD0E-8B5606322D29}">
      <dgm:prSet/>
      <dgm:spPr/>
      <dgm:t>
        <a:bodyPr/>
        <a:lstStyle/>
        <a:p>
          <a:endParaRPr lang="fr-FR" sz="1600"/>
        </a:p>
      </dgm:t>
    </dgm:pt>
    <dgm:pt modelId="{BDD9163A-9819-485E-BFC0-7F451A20A4AC}">
      <dgm:prSet phldrT="[Texte]" custT="1"/>
      <dgm:spPr/>
      <dgm:t>
        <a:bodyPr/>
        <a:lstStyle/>
        <a:p>
          <a:r>
            <a:rPr lang="fr-FR" sz="1800" dirty="0" smtClean="0"/>
            <a:t>Training and </a:t>
          </a:r>
          <a:r>
            <a:rPr lang="fr-FR" sz="1800" dirty="0" err="1" smtClean="0"/>
            <a:t>capacity</a:t>
          </a:r>
          <a:r>
            <a:rPr lang="fr-FR" sz="1800" dirty="0" smtClean="0"/>
            <a:t> building </a:t>
          </a:r>
          <a:endParaRPr lang="fr-FR" sz="1800" dirty="0"/>
        </a:p>
      </dgm:t>
    </dgm:pt>
    <dgm:pt modelId="{7D28EFDC-E61E-4D42-9337-DD9EC7A7C16D}" type="parTrans" cxnId="{2A599A6A-AD5A-4F64-A7E5-5824C85CC9A9}">
      <dgm:prSet custT="1"/>
      <dgm:spPr/>
      <dgm:t>
        <a:bodyPr/>
        <a:lstStyle/>
        <a:p>
          <a:endParaRPr lang="fr-FR" sz="500"/>
        </a:p>
      </dgm:t>
    </dgm:pt>
    <dgm:pt modelId="{E0AA85A4-A07C-4DFA-9A58-E33AD1ED2F88}" type="sibTrans" cxnId="{2A599A6A-AD5A-4F64-A7E5-5824C85CC9A9}">
      <dgm:prSet/>
      <dgm:spPr/>
      <dgm:t>
        <a:bodyPr/>
        <a:lstStyle/>
        <a:p>
          <a:endParaRPr lang="fr-FR" sz="1600"/>
        </a:p>
      </dgm:t>
    </dgm:pt>
    <dgm:pt modelId="{9FBD152D-0BF9-4C7F-8843-7E91C6CC2922}" type="pres">
      <dgm:prSet presAssocID="{64FF21CD-6991-439D-8097-C12B303B76C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B4D1595-BE27-4D95-8CA1-F082BD940839}" type="pres">
      <dgm:prSet presAssocID="{74767268-A998-47F3-946E-23C1B76F2528}" presName="root1" presStyleCnt="0"/>
      <dgm:spPr/>
      <dgm:t>
        <a:bodyPr/>
        <a:lstStyle/>
        <a:p>
          <a:endParaRPr lang="fr-FR"/>
        </a:p>
      </dgm:t>
    </dgm:pt>
    <dgm:pt modelId="{42B7A48D-E20D-47FA-9D6F-D2ECEB20217D}" type="pres">
      <dgm:prSet presAssocID="{74767268-A998-47F3-946E-23C1B76F252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E0D797C-ECDC-468D-AA2D-E706D5A855E0}" type="pres">
      <dgm:prSet presAssocID="{74767268-A998-47F3-946E-23C1B76F2528}" presName="level2hierChild" presStyleCnt="0"/>
      <dgm:spPr/>
      <dgm:t>
        <a:bodyPr/>
        <a:lstStyle/>
        <a:p>
          <a:endParaRPr lang="fr-FR"/>
        </a:p>
      </dgm:t>
    </dgm:pt>
    <dgm:pt modelId="{69616CE6-4F60-473F-8C49-F3871DE264D4}" type="pres">
      <dgm:prSet presAssocID="{5A5B223E-9E61-4B0E-B520-14883F1B4573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1B439DC9-26EF-4077-B4EE-B1FC7C613C73}" type="pres">
      <dgm:prSet presAssocID="{5A5B223E-9E61-4B0E-B520-14883F1B4573}" presName="connTx" presStyleLbl="parChTrans1D2" presStyleIdx="0" presStyleCnt="5"/>
      <dgm:spPr/>
      <dgm:t>
        <a:bodyPr/>
        <a:lstStyle/>
        <a:p>
          <a:endParaRPr lang="fr-FR"/>
        </a:p>
      </dgm:t>
    </dgm:pt>
    <dgm:pt modelId="{8153D0A2-BA40-4DEF-A16D-889FEE038210}" type="pres">
      <dgm:prSet presAssocID="{5C0EA7D4-657B-4571-9AC5-300C0AA1BC9A}" presName="root2" presStyleCnt="0"/>
      <dgm:spPr/>
      <dgm:t>
        <a:bodyPr/>
        <a:lstStyle/>
        <a:p>
          <a:endParaRPr lang="fr-FR"/>
        </a:p>
      </dgm:t>
    </dgm:pt>
    <dgm:pt modelId="{66D1A914-5E66-42FA-BCC6-E6284F7F64AA}" type="pres">
      <dgm:prSet presAssocID="{5C0EA7D4-657B-4571-9AC5-300C0AA1BC9A}" presName="LevelTwoTextNode" presStyleLbl="node2" presStyleIdx="0" presStyleCnt="5" custScaleX="2508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2C1547-7AA5-4A9D-AE26-42C45AB34778}" type="pres">
      <dgm:prSet presAssocID="{5C0EA7D4-657B-4571-9AC5-300C0AA1BC9A}" presName="level3hierChild" presStyleCnt="0"/>
      <dgm:spPr/>
      <dgm:t>
        <a:bodyPr/>
        <a:lstStyle/>
        <a:p>
          <a:endParaRPr lang="fr-FR"/>
        </a:p>
      </dgm:t>
    </dgm:pt>
    <dgm:pt modelId="{BAEFD77B-26D0-4CB8-B203-F049AA76D93B}" type="pres">
      <dgm:prSet presAssocID="{B800AEA1-B60A-4DE9-A769-784FADF9BFEF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08FF88CF-7B1C-4028-AE67-B173EDA17411}" type="pres">
      <dgm:prSet presAssocID="{B800AEA1-B60A-4DE9-A769-784FADF9BFEF}" presName="connTx" presStyleLbl="parChTrans1D2" presStyleIdx="1" presStyleCnt="5"/>
      <dgm:spPr/>
      <dgm:t>
        <a:bodyPr/>
        <a:lstStyle/>
        <a:p>
          <a:endParaRPr lang="fr-FR"/>
        </a:p>
      </dgm:t>
    </dgm:pt>
    <dgm:pt modelId="{D60B2B7E-230A-483C-8926-17727AF229D8}" type="pres">
      <dgm:prSet presAssocID="{F0F454A6-FF7B-4E8A-90A9-C9437A7F8F45}" presName="root2" presStyleCnt="0"/>
      <dgm:spPr/>
      <dgm:t>
        <a:bodyPr/>
        <a:lstStyle/>
        <a:p>
          <a:endParaRPr lang="fr-FR"/>
        </a:p>
      </dgm:t>
    </dgm:pt>
    <dgm:pt modelId="{326ABAF3-0FCB-481F-8B6B-C0E6C2EF0473}" type="pres">
      <dgm:prSet presAssocID="{F0F454A6-FF7B-4E8A-90A9-C9437A7F8F45}" presName="LevelTwoTextNode" presStyleLbl="node2" presStyleIdx="1" presStyleCnt="5" custScaleX="2508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3D3CCB-5D70-4F64-BE83-DF4998C93BFA}" type="pres">
      <dgm:prSet presAssocID="{F0F454A6-FF7B-4E8A-90A9-C9437A7F8F45}" presName="level3hierChild" presStyleCnt="0"/>
      <dgm:spPr/>
      <dgm:t>
        <a:bodyPr/>
        <a:lstStyle/>
        <a:p>
          <a:endParaRPr lang="fr-FR"/>
        </a:p>
      </dgm:t>
    </dgm:pt>
    <dgm:pt modelId="{BA1FE9BC-5BC9-47CA-94F2-6E94B4CB1945}" type="pres">
      <dgm:prSet presAssocID="{0A576C8B-BCDB-4590-8D14-B31438CE3643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D6D1C4D0-DD21-4AA0-A34D-EA7520DB1D59}" type="pres">
      <dgm:prSet presAssocID="{0A576C8B-BCDB-4590-8D14-B31438CE3643}" presName="connTx" presStyleLbl="parChTrans1D2" presStyleIdx="2" presStyleCnt="5"/>
      <dgm:spPr/>
      <dgm:t>
        <a:bodyPr/>
        <a:lstStyle/>
        <a:p>
          <a:endParaRPr lang="fr-FR"/>
        </a:p>
      </dgm:t>
    </dgm:pt>
    <dgm:pt modelId="{B8A3783B-4333-48E5-95B9-FA9B966EBE3E}" type="pres">
      <dgm:prSet presAssocID="{8B44EF0A-C7FC-4D94-A6D3-7F4B7066801C}" presName="root2" presStyleCnt="0"/>
      <dgm:spPr/>
      <dgm:t>
        <a:bodyPr/>
        <a:lstStyle/>
        <a:p>
          <a:endParaRPr lang="fr-FR"/>
        </a:p>
      </dgm:t>
    </dgm:pt>
    <dgm:pt modelId="{52FA04FF-CED9-42E9-BDBA-4325125F99CA}" type="pres">
      <dgm:prSet presAssocID="{8B44EF0A-C7FC-4D94-A6D3-7F4B7066801C}" presName="LevelTwoTextNode" presStyleLbl="node2" presStyleIdx="2" presStyleCnt="5" custScaleX="2508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C0BDC61-0DA4-47B8-8AC6-CA128A1F080B}" type="pres">
      <dgm:prSet presAssocID="{8B44EF0A-C7FC-4D94-A6D3-7F4B7066801C}" presName="level3hierChild" presStyleCnt="0"/>
      <dgm:spPr/>
      <dgm:t>
        <a:bodyPr/>
        <a:lstStyle/>
        <a:p>
          <a:endParaRPr lang="fr-FR"/>
        </a:p>
      </dgm:t>
    </dgm:pt>
    <dgm:pt modelId="{7AF81910-7BBC-40D8-87F3-28821450B669}" type="pres">
      <dgm:prSet presAssocID="{81B15F1F-F8A6-411E-9BE8-1558CE700B65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9FDB136F-EF79-4247-A856-84DB0991D94C}" type="pres">
      <dgm:prSet presAssocID="{81B15F1F-F8A6-411E-9BE8-1558CE700B65}" presName="connTx" presStyleLbl="parChTrans1D2" presStyleIdx="3" presStyleCnt="5"/>
      <dgm:spPr/>
      <dgm:t>
        <a:bodyPr/>
        <a:lstStyle/>
        <a:p>
          <a:endParaRPr lang="fr-FR"/>
        </a:p>
      </dgm:t>
    </dgm:pt>
    <dgm:pt modelId="{B46CBE83-32A0-4873-BF1B-6C40AFFFCCBC}" type="pres">
      <dgm:prSet presAssocID="{66C97877-F40A-46C6-B402-8B5B04AD5F44}" presName="root2" presStyleCnt="0"/>
      <dgm:spPr/>
      <dgm:t>
        <a:bodyPr/>
        <a:lstStyle/>
        <a:p>
          <a:endParaRPr lang="fr-FR"/>
        </a:p>
      </dgm:t>
    </dgm:pt>
    <dgm:pt modelId="{F58C5798-3F0A-40A4-BB79-37DE5B7639E4}" type="pres">
      <dgm:prSet presAssocID="{66C97877-F40A-46C6-B402-8B5B04AD5F44}" presName="LevelTwoTextNode" presStyleLbl="node2" presStyleIdx="3" presStyleCnt="5" custScaleX="2508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DD1DB37-AADE-42FD-8F23-F5BCD753A2AB}" type="pres">
      <dgm:prSet presAssocID="{66C97877-F40A-46C6-B402-8B5B04AD5F44}" presName="level3hierChild" presStyleCnt="0"/>
      <dgm:spPr/>
      <dgm:t>
        <a:bodyPr/>
        <a:lstStyle/>
        <a:p>
          <a:endParaRPr lang="fr-FR"/>
        </a:p>
      </dgm:t>
    </dgm:pt>
    <dgm:pt modelId="{C70A569E-A9D7-4166-94E6-6EEE12FC69E3}" type="pres">
      <dgm:prSet presAssocID="{7D28EFDC-E61E-4D42-9337-DD9EC7A7C16D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166F36D5-02F4-4705-96E5-326DD16B493C}" type="pres">
      <dgm:prSet presAssocID="{7D28EFDC-E61E-4D42-9337-DD9EC7A7C16D}" presName="connTx" presStyleLbl="parChTrans1D2" presStyleIdx="4" presStyleCnt="5"/>
      <dgm:spPr/>
      <dgm:t>
        <a:bodyPr/>
        <a:lstStyle/>
        <a:p>
          <a:endParaRPr lang="fr-FR"/>
        </a:p>
      </dgm:t>
    </dgm:pt>
    <dgm:pt modelId="{986DBAB9-B59F-4B33-A9BF-1055686CE4A1}" type="pres">
      <dgm:prSet presAssocID="{BDD9163A-9819-485E-BFC0-7F451A20A4AC}" presName="root2" presStyleCnt="0"/>
      <dgm:spPr/>
      <dgm:t>
        <a:bodyPr/>
        <a:lstStyle/>
        <a:p>
          <a:endParaRPr lang="fr-FR"/>
        </a:p>
      </dgm:t>
    </dgm:pt>
    <dgm:pt modelId="{6AAB014D-F059-498D-89BC-09C31A4BA7EF}" type="pres">
      <dgm:prSet presAssocID="{BDD9163A-9819-485E-BFC0-7F451A20A4AC}" presName="LevelTwoTextNode" presStyleLbl="node2" presStyleIdx="4" presStyleCnt="5" custScaleX="2495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8C06F9-9E61-42C0-A51A-CB70442840BB}" type="pres">
      <dgm:prSet presAssocID="{BDD9163A-9819-485E-BFC0-7F451A20A4AC}" presName="level3hierChild" presStyleCnt="0"/>
      <dgm:spPr/>
      <dgm:t>
        <a:bodyPr/>
        <a:lstStyle/>
        <a:p>
          <a:endParaRPr lang="fr-FR"/>
        </a:p>
      </dgm:t>
    </dgm:pt>
  </dgm:ptLst>
  <dgm:cxnLst>
    <dgm:cxn modelId="{C6CF5EB9-D093-4F03-9390-E0A927C6BCC4}" srcId="{74767268-A998-47F3-946E-23C1B76F2528}" destId="{5C0EA7D4-657B-4571-9AC5-300C0AA1BC9A}" srcOrd="0" destOrd="0" parTransId="{5A5B223E-9E61-4B0E-B520-14883F1B4573}" sibTransId="{07D6C9CF-2776-47BE-9542-FFDDC2163F62}"/>
    <dgm:cxn modelId="{0374BC8C-015E-4A7F-AADA-CB5CE1A13A6A}" srcId="{74767268-A998-47F3-946E-23C1B76F2528}" destId="{F0F454A6-FF7B-4E8A-90A9-C9437A7F8F45}" srcOrd="1" destOrd="0" parTransId="{B800AEA1-B60A-4DE9-A769-784FADF9BFEF}" sibTransId="{80E937CA-A295-4C00-8514-11D026855E4A}"/>
    <dgm:cxn modelId="{8934207C-27CB-40E6-BDEF-8AA5531F2DBF}" srcId="{64FF21CD-6991-439D-8097-C12B303B76CA}" destId="{74767268-A998-47F3-946E-23C1B76F2528}" srcOrd="0" destOrd="0" parTransId="{4543E8B1-10FC-4F9C-971D-42FD53F6A194}" sibTransId="{194CF339-6EC7-4E4C-8BAB-729D7C1B9765}"/>
    <dgm:cxn modelId="{F99ED364-3447-2B4C-A09A-97DD33EC34C1}" type="presOf" srcId="{F0F454A6-FF7B-4E8A-90A9-C9437A7F8F45}" destId="{326ABAF3-0FCB-481F-8B6B-C0E6C2EF0473}" srcOrd="0" destOrd="0" presId="urn:microsoft.com/office/officeart/2008/layout/HorizontalMultiLevelHierarchy"/>
    <dgm:cxn modelId="{1F234CF6-9B32-3047-9BF4-DA347B5AD0B7}" type="presOf" srcId="{7D28EFDC-E61E-4D42-9337-DD9EC7A7C16D}" destId="{166F36D5-02F4-4705-96E5-326DD16B493C}" srcOrd="1" destOrd="0" presId="urn:microsoft.com/office/officeart/2008/layout/HorizontalMultiLevelHierarchy"/>
    <dgm:cxn modelId="{BE686CEA-DA33-6B44-AA12-29338752AC40}" type="presOf" srcId="{5A5B223E-9E61-4B0E-B520-14883F1B4573}" destId="{69616CE6-4F60-473F-8C49-F3871DE264D4}" srcOrd="0" destOrd="0" presId="urn:microsoft.com/office/officeart/2008/layout/HorizontalMultiLevelHierarchy"/>
    <dgm:cxn modelId="{5F07978D-01C7-694A-8D0A-D1D0FF61FE52}" type="presOf" srcId="{0A576C8B-BCDB-4590-8D14-B31438CE3643}" destId="{D6D1C4D0-DD21-4AA0-A34D-EA7520DB1D59}" srcOrd="1" destOrd="0" presId="urn:microsoft.com/office/officeart/2008/layout/HorizontalMultiLevelHierarchy"/>
    <dgm:cxn modelId="{625117D7-58B3-2043-ADAA-84C911B0FB6E}" type="presOf" srcId="{5C0EA7D4-657B-4571-9AC5-300C0AA1BC9A}" destId="{66D1A914-5E66-42FA-BCC6-E6284F7F64AA}" srcOrd="0" destOrd="0" presId="urn:microsoft.com/office/officeart/2008/layout/HorizontalMultiLevelHierarchy"/>
    <dgm:cxn modelId="{A3F1564B-1E38-42D5-BD0E-8B5606322D29}" srcId="{74767268-A998-47F3-946E-23C1B76F2528}" destId="{66C97877-F40A-46C6-B402-8B5B04AD5F44}" srcOrd="3" destOrd="0" parTransId="{81B15F1F-F8A6-411E-9BE8-1558CE700B65}" sibTransId="{CC7A0392-1E68-47A8-8885-D3E2025A4B59}"/>
    <dgm:cxn modelId="{51902F80-F431-7245-B3ED-8F1D7C0E428D}" type="presOf" srcId="{74767268-A998-47F3-946E-23C1B76F2528}" destId="{42B7A48D-E20D-47FA-9D6F-D2ECEB20217D}" srcOrd="0" destOrd="0" presId="urn:microsoft.com/office/officeart/2008/layout/HorizontalMultiLevelHierarchy"/>
    <dgm:cxn modelId="{397F3216-D916-FB4D-A5F6-C0FA24FC1E6D}" type="presOf" srcId="{5A5B223E-9E61-4B0E-B520-14883F1B4573}" destId="{1B439DC9-26EF-4077-B4EE-B1FC7C613C73}" srcOrd="1" destOrd="0" presId="urn:microsoft.com/office/officeart/2008/layout/HorizontalMultiLevelHierarchy"/>
    <dgm:cxn modelId="{93B4D9F6-DED5-CB4D-A8F8-104EAAAAF22E}" type="presOf" srcId="{8B44EF0A-C7FC-4D94-A6D3-7F4B7066801C}" destId="{52FA04FF-CED9-42E9-BDBA-4325125F99CA}" srcOrd="0" destOrd="0" presId="urn:microsoft.com/office/officeart/2008/layout/HorizontalMultiLevelHierarchy"/>
    <dgm:cxn modelId="{5FB99C79-A4CF-5A4E-BF08-D2E9D132B3B0}" type="presOf" srcId="{64FF21CD-6991-439D-8097-C12B303B76CA}" destId="{9FBD152D-0BF9-4C7F-8843-7E91C6CC2922}" srcOrd="0" destOrd="0" presId="urn:microsoft.com/office/officeart/2008/layout/HorizontalMultiLevelHierarchy"/>
    <dgm:cxn modelId="{CDF188BA-ED7A-094C-84D8-5B7D91DA2018}" type="presOf" srcId="{B800AEA1-B60A-4DE9-A769-784FADF9BFEF}" destId="{BAEFD77B-26D0-4CB8-B203-F049AA76D93B}" srcOrd="0" destOrd="0" presId="urn:microsoft.com/office/officeart/2008/layout/HorizontalMultiLevelHierarchy"/>
    <dgm:cxn modelId="{859B50D4-0ACD-984A-8D9E-B837DAFFB88D}" type="presOf" srcId="{81B15F1F-F8A6-411E-9BE8-1558CE700B65}" destId="{7AF81910-7BBC-40D8-87F3-28821450B669}" srcOrd="0" destOrd="0" presId="urn:microsoft.com/office/officeart/2008/layout/HorizontalMultiLevelHierarchy"/>
    <dgm:cxn modelId="{31D8AABA-B4D2-4558-ABA6-E15BEEC87701}" srcId="{74767268-A998-47F3-946E-23C1B76F2528}" destId="{8B44EF0A-C7FC-4D94-A6D3-7F4B7066801C}" srcOrd="2" destOrd="0" parTransId="{0A576C8B-BCDB-4590-8D14-B31438CE3643}" sibTransId="{28863CC9-3756-4BC1-B80C-7ABAB629A22E}"/>
    <dgm:cxn modelId="{0EF4FABA-490A-2449-AC15-DB1F3D06E19E}" type="presOf" srcId="{B800AEA1-B60A-4DE9-A769-784FADF9BFEF}" destId="{08FF88CF-7B1C-4028-AE67-B173EDA17411}" srcOrd="1" destOrd="0" presId="urn:microsoft.com/office/officeart/2008/layout/HorizontalMultiLevelHierarchy"/>
    <dgm:cxn modelId="{B04BD0CE-9F0C-1E46-BF1B-8540E8DE5132}" type="presOf" srcId="{7D28EFDC-E61E-4D42-9337-DD9EC7A7C16D}" destId="{C70A569E-A9D7-4166-94E6-6EEE12FC69E3}" srcOrd="0" destOrd="0" presId="urn:microsoft.com/office/officeart/2008/layout/HorizontalMultiLevelHierarchy"/>
    <dgm:cxn modelId="{2A599A6A-AD5A-4F64-A7E5-5824C85CC9A9}" srcId="{74767268-A998-47F3-946E-23C1B76F2528}" destId="{BDD9163A-9819-485E-BFC0-7F451A20A4AC}" srcOrd="4" destOrd="0" parTransId="{7D28EFDC-E61E-4D42-9337-DD9EC7A7C16D}" sibTransId="{E0AA85A4-A07C-4DFA-9A58-E33AD1ED2F88}"/>
    <dgm:cxn modelId="{61041035-75EC-0946-80D9-F368B7E3900A}" type="presOf" srcId="{0A576C8B-BCDB-4590-8D14-B31438CE3643}" destId="{BA1FE9BC-5BC9-47CA-94F2-6E94B4CB1945}" srcOrd="0" destOrd="0" presId="urn:microsoft.com/office/officeart/2008/layout/HorizontalMultiLevelHierarchy"/>
    <dgm:cxn modelId="{0B71BB85-C3A2-5F4B-8AA0-9710E67B69E6}" type="presOf" srcId="{81B15F1F-F8A6-411E-9BE8-1558CE700B65}" destId="{9FDB136F-EF79-4247-A856-84DB0991D94C}" srcOrd="1" destOrd="0" presId="urn:microsoft.com/office/officeart/2008/layout/HorizontalMultiLevelHierarchy"/>
    <dgm:cxn modelId="{BA55EBD8-7DB8-7442-9220-C236E9E34A15}" type="presOf" srcId="{BDD9163A-9819-485E-BFC0-7F451A20A4AC}" destId="{6AAB014D-F059-498D-89BC-09C31A4BA7EF}" srcOrd="0" destOrd="0" presId="urn:microsoft.com/office/officeart/2008/layout/HorizontalMultiLevelHierarchy"/>
    <dgm:cxn modelId="{90DF5021-EF3E-424B-BFC1-AC06560F366F}" type="presOf" srcId="{66C97877-F40A-46C6-B402-8B5B04AD5F44}" destId="{F58C5798-3F0A-40A4-BB79-37DE5B7639E4}" srcOrd="0" destOrd="0" presId="urn:microsoft.com/office/officeart/2008/layout/HorizontalMultiLevelHierarchy"/>
    <dgm:cxn modelId="{5A85CC8D-C457-4D4F-95F8-7FD350FE07A5}" type="presParOf" srcId="{9FBD152D-0BF9-4C7F-8843-7E91C6CC2922}" destId="{0B4D1595-BE27-4D95-8CA1-F082BD940839}" srcOrd="0" destOrd="0" presId="urn:microsoft.com/office/officeart/2008/layout/HorizontalMultiLevelHierarchy"/>
    <dgm:cxn modelId="{ECA97752-1164-6047-A9A7-44242BF9025F}" type="presParOf" srcId="{0B4D1595-BE27-4D95-8CA1-F082BD940839}" destId="{42B7A48D-E20D-47FA-9D6F-D2ECEB20217D}" srcOrd="0" destOrd="0" presId="urn:microsoft.com/office/officeart/2008/layout/HorizontalMultiLevelHierarchy"/>
    <dgm:cxn modelId="{04683EBD-A661-3840-8D3C-08E528A18124}" type="presParOf" srcId="{0B4D1595-BE27-4D95-8CA1-F082BD940839}" destId="{7E0D797C-ECDC-468D-AA2D-E706D5A855E0}" srcOrd="1" destOrd="0" presId="urn:microsoft.com/office/officeart/2008/layout/HorizontalMultiLevelHierarchy"/>
    <dgm:cxn modelId="{A7AD6162-DD66-344D-A7FA-679E29145D45}" type="presParOf" srcId="{7E0D797C-ECDC-468D-AA2D-E706D5A855E0}" destId="{69616CE6-4F60-473F-8C49-F3871DE264D4}" srcOrd="0" destOrd="0" presId="urn:microsoft.com/office/officeart/2008/layout/HorizontalMultiLevelHierarchy"/>
    <dgm:cxn modelId="{A360B8E0-ACCD-304C-9B1D-2F9FA50A2D6B}" type="presParOf" srcId="{69616CE6-4F60-473F-8C49-F3871DE264D4}" destId="{1B439DC9-26EF-4077-B4EE-B1FC7C613C73}" srcOrd="0" destOrd="0" presId="urn:microsoft.com/office/officeart/2008/layout/HorizontalMultiLevelHierarchy"/>
    <dgm:cxn modelId="{2744F2E3-FF19-E04D-9860-C7CD05685546}" type="presParOf" srcId="{7E0D797C-ECDC-468D-AA2D-E706D5A855E0}" destId="{8153D0A2-BA40-4DEF-A16D-889FEE038210}" srcOrd="1" destOrd="0" presId="urn:microsoft.com/office/officeart/2008/layout/HorizontalMultiLevelHierarchy"/>
    <dgm:cxn modelId="{D43A783E-896A-B340-8239-609B6FE368CE}" type="presParOf" srcId="{8153D0A2-BA40-4DEF-A16D-889FEE038210}" destId="{66D1A914-5E66-42FA-BCC6-E6284F7F64AA}" srcOrd="0" destOrd="0" presId="urn:microsoft.com/office/officeart/2008/layout/HorizontalMultiLevelHierarchy"/>
    <dgm:cxn modelId="{DC28AF06-6AC7-AC4D-9F58-7D13D8410BCF}" type="presParOf" srcId="{8153D0A2-BA40-4DEF-A16D-889FEE038210}" destId="{5E2C1547-7AA5-4A9D-AE26-42C45AB34778}" srcOrd="1" destOrd="0" presId="urn:microsoft.com/office/officeart/2008/layout/HorizontalMultiLevelHierarchy"/>
    <dgm:cxn modelId="{FF4D11AA-2406-EF4D-ACA1-437531EE24D2}" type="presParOf" srcId="{7E0D797C-ECDC-468D-AA2D-E706D5A855E0}" destId="{BAEFD77B-26D0-4CB8-B203-F049AA76D93B}" srcOrd="2" destOrd="0" presId="urn:microsoft.com/office/officeart/2008/layout/HorizontalMultiLevelHierarchy"/>
    <dgm:cxn modelId="{AD10EB88-358A-5246-A2C5-E6078D63D150}" type="presParOf" srcId="{BAEFD77B-26D0-4CB8-B203-F049AA76D93B}" destId="{08FF88CF-7B1C-4028-AE67-B173EDA17411}" srcOrd="0" destOrd="0" presId="urn:microsoft.com/office/officeart/2008/layout/HorizontalMultiLevelHierarchy"/>
    <dgm:cxn modelId="{6E8BDDA4-4E05-2F41-BDAA-EAA97BF1B0B8}" type="presParOf" srcId="{7E0D797C-ECDC-468D-AA2D-E706D5A855E0}" destId="{D60B2B7E-230A-483C-8926-17727AF229D8}" srcOrd="3" destOrd="0" presId="urn:microsoft.com/office/officeart/2008/layout/HorizontalMultiLevelHierarchy"/>
    <dgm:cxn modelId="{2BF6DC74-1680-EF47-9914-8D8E6F4362EB}" type="presParOf" srcId="{D60B2B7E-230A-483C-8926-17727AF229D8}" destId="{326ABAF3-0FCB-481F-8B6B-C0E6C2EF0473}" srcOrd="0" destOrd="0" presId="urn:microsoft.com/office/officeart/2008/layout/HorizontalMultiLevelHierarchy"/>
    <dgm:cxn modelId="{994950D2-71C7-BA47-ABCA-36B38816D05F}" type="presParOf" srcId="{D60B2B7E-230A-483C-8926-17727AF229D8}" destId="{313D3CCB-5D70-4F64-BE83-DF4998C93BFA}" srcOrd="1" destOrd="0" presId="urn:microsoft.com/office/officeart/2008/layout/HorizontalMultiLevelHierarchy"/>
    <dgm:cxn modelId="{5CC073B3-6AC3-BF41-971B-C95C8999EC0E}" type="presParOf" srcId="{7E0D797C-ECDC-468D-AA2D-E706D5A855E0}" destId="{BA1FE9BC-5BC9-47CA-94F2-6E94B4CB1945}" srcOrd="4" destOrd="0" presId="urn:microsoft.com/office/officeart/2008/layout/HorizontalMultiLevelHierarchy"/>
    <dgm:cxn modelId="{00271C10-8D5C-194C-8FDB-C4AC3E5F8D72}" type="presParOf" srcId="{BA1FE9BC-5BC9-47CA-94F2-6E94B4CB1945}" destId="{D6D1C4D0-DD21-4AA0-A34D-EA7520DB1D59}" srcOrd="0" destOrd="0" presId="urn:microsoft.com/office/officeart/2008/layout/HorizontalMultiLevelHierarchy"/>
    <dgm:cxn modelId="{A7ACDAB9-D83A-B54F-9549-AA4B594249FE}" type="presParOf" srcId="{7E0D797C-ECDC-468D-AA2D-E706D5A855E0}" destId="{B8A3783B-4333-48E5-95B9-FA9B966EBE3E}" srcOrd="5" destOrd="0" presId="urn:microsoft.com/office/officeart/2008/layout/HorizontalMultiLevelHierarchy"/>
    <dgm:cxn modelId="{E83AE55F-8933-5F43-B391-A78B4331B803}" type="presParOf" srcId="{B8A3783B-4333-48E5-95B9-FA9B966EBE3E}" destId="{52FA04FF-CED9-42E9-BDBA-4325125F99CA}" srcOrd="0" destOrd="0" presId="urn:microsoft.com/office/officeart/2008/layout/HorizontalMultiLevelHierarchy"/>
    <dgm:cxn modelId="{14EE0448-96D8-9440-AD2E-FB399BBC0FDA}" type="presParOf" srcId="{B8A3783B-4333-48E5-95B9-FA9B966EBE3E}" destId="{1C0BDC61-0DA4-47B8-8AC6-CA128A1F080B}" srcOrd="1" destOrd="0" presId="urn:microsoft.com/office/officeart/2008/layout/HorizontalMultiLevelHierarchy"/>
    <dgm:cxn modelId="{4A8FB192-DA80-9D4B-B9CC-6A6CB3A0BB67}" type="presParOf" srcId="{7E0D797C-ECDC-468D-AA2D-E706D5A855E0}" destId="{7AF81910-7BBC-40D8-87F3-28821450B669}" srcOrd="6" destOrd="0" presId="urn:microsoft.com/office/officeart/2008/layout/HorizontalMultiLevelHierarchy"/>
    <dgm:cxn modelId="{83B913B6-07BA-F946-9C77-A1048BA6F9C9}" type="presParOf" srcId="{7AF81910-7BBC-40D8-87F3-28821450B669}" destId="{9FDB136F-EF79-4247-A856-84DB0991D94C}" srcOrd="0" destOrd="0" presId="urn:microsoft.com/office/officeart/2008/layout/HorizontalMultiLevelHierarchy"/>
    <dgm:cxn modelId="{20B7F5DD-EF17-A04C-9B20-A7A13FDD6922}" type="presParOf" srcId="{7E0D797C-ECDC-468D-AA2D-E706D5A855E0}" destId="{B46CBE83-32A0-4873-BF1B-6C40AFFFCCBC}" srcOrd="7" destOrd="0" presId="urn:microsoft.com/office/officeart/2008/layout/HorizontalMultiLevelHierarchy"/>
    <dgm:cxn modelId="{0290550D-7271-AA4F-A237-04210E32A055}" type="presParOf" srcId="{B46CBE83-32A0-4873-BF1B-6C40AFFFCCBC}" destId="{F58C5798-3F0A-40A4-BB79-37DE5B7639E4}" srcOrd="0" destOrd="0" presId="urn:microsoft.com/office/officeart/2008/layout/HorizontalMultiLevelHierarchy"/>
    <dgm:cxn modelId="{F7146204-B517-6541-939B-746219526C07}" type="presParOf" srcId="{B46CBE83-32A0-4873-BF1B-6C40AFFFCCBC}" destId="{6DD1DB37-AADE-42FD-8F23-F5BCD753A2AB}" srcOrd="1" destOrd="0" presId="urn:microsoft.com/office/officeart/2008/layout/HorizontalMultiLevelHierarchy"/>
    <dgm:cxn modelId="{D9CCD4B1-D958-1D47-9123-9376E8B1F8A1}" type="presParOf" srcId="{7E0D797C-ECDC-468D-AA2D-E706D5A855E0}" destId="{C70A569E-A9D7-4166-94E6-6EEE12FC69E3}" srcOrd="8" destOrd="0" presId="urn:microsoft.com/office/officeart/2008/layout/HorizontalMultiLevelHierarchy"/>
    <dgm:cxn modelId="{037D8A92-0753-9144-BF2D-6229C210B6A0}" type="presParOf" srcId="{C70A569E-A9D7-4166-94E6-6EEE12FC69E3}" destId="{166F36D5-02F4-4705-96E5-326DD16B493C}" srcOrd="0" destOrd="0" presId="urn:microsoft.com/office/officeart/2008/layout/HorizontalMultiLevelHierarchy"/>
    <dgm:cxn modelId="{C08AEFB6-01DC-6A4D-9BEF-AC37B2557722}" type="presParOf" srcId="{7E0D797C-ECDC-468D-AA2D-E706D5A855E0}" destId="{986DBAB9-B59F-4B33-A9BF-1055686CE4A1}" srcOrd="9" destOrd="0" presId="urn:microsoft.com/office/officeart/2008/layout/HorizontalMultiLevelHierarchy"/>
    <dgm:cxn modelId="{CDC4C121-07F2-474B-A381-399F229782C6}" type="presParOf" srcId="{986DBAB9-B59F-4B33-A9BF-1055686CE4A1}" destId="{6AAB014D-F059-498D-89BC-09C31A4BA7EF}" srcOrd="0" destOrd="0" presId="urn:microsoft.com/office/officeart/2008/layout/HorizontalMultiLevelHierarchy"/>
    <dgm:cxn modelId="{5E76DA0A-A3FD-D046-ACFF-E64B0F2BF9FB}" type="presParOf" srcId="{986DBAB9-B59F-4B33-A9BF-1055686CE4A1}" destId="{868C06F9-9E61-42C0-A51A-CB70442840B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9C9E3-3865-4A67-82ED-21E12FBB96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4BB5DA-0AD2-4093-8728-E2FCE9BF43A9}">
      <dgm:prSet phldrT="[Texte]"/>
      <dgm:spPr/>
      <dgm:t>
        <a:bodyPr/>
        <a:lstStyle/>
        <a:p>
          <a:r>
            <a:rPr lang="fr-FR" dirty="0" smtClean="0"/>
            <a:t>Patient (report Id)</a:t>
          </a:r>
          <a:endParaRPr lang="fr-FR" dirty="0"/>
        </a:p>
      </dgm:t>
    </dgm:pt>
    <dgm:pt modelId="{617A5EBC-E437-4785-9245-13EB8677DFCB}" type="parTrans" cxnId="{37161B52-A838-46B5-B032-449AC131870D}">
      <dgm:prSet/>
      <dgm:spPr/>
      <dgm:t>
        <a:bodyPr/>
        <a:lstStyle/>
        <a:p>
          <a:endParaRPr lang="fr-FR"/>
        </a:p>
      </dgm:t>
    </dgm:pt>
    <dgm:pt modelId="{0E8E265C-20FA-405D-9DED-D0CFED5E1B47}" type="sibTrans" cxnId="{37161B52-A838-46B5-B032-449AC131870D}">
      <dgm:prSet/>
      <dgm:spPr/>
      <dgm:t>
        <a:bodyPr/>
        <a:lstStyle/>
        <a:p>
          <a:endParaRPr lang="fr-FR"/>
        </a:p>
      </dgm:t>
    </dgm:pt>
    <dgm:pt modelId="{2E2182C2-53F5-4DFC-9FEB-7E780B3EEF75}">
      <dgm:prSet phldrT="[Texte]"/>
      <dgm:spPr/>
      <dgm:t>
        <a:bodyPr/>
        <a:lstStyle/>
        <a:p>
          <a:r>
            <a:rPr lang="fr-FR" dirty="0" smtClean="0"/>
            <a:t>AE/Incident</a:t>
          </a:r>
          <a:endParaRPr lang="fr-FR" dirty="0"/>
        </a:p>
      </dgm:t>
    </dgm:pt>
    <dgm:pt modelId="{9AF5842E-0255-4759-9D1E-2A6C982456F0}" type="parTrans" cxnId="{94FA9A7F-88CF-457D-9653-2F35F378A591}">
      <dgm:prSet/>
      <dgm:spPr/>
      <dgm:t>
        <a:bodyPr/>
        <a:lstStyle/>
        <a:p>
          <a:endParaRPr lang="fr-FR"/>
        </a:p>
      </dgm:t>
    </dgm:pt>
    <dgm:pt modelId="{A2D2BE28-67A9-4F00-AC79-878DAF333C55}" type="sibTrans" cxnId="{94FA9A7F-88CF-457D-9653-2F35F378A591}">
      <dgm:prSet/>
      <dgm:spPr/>
      <dgm:t>
        <a:bodyPr/>
        <a:lstStyle/>
        <a:p>
          <a:endParaRPr lang="fr-FR"/>
        </a:p>
      </dgm:t>
    </dgm:pt>
    <dgm:pt modelId="{4BFE1EB3-D013-4E66-99CE-CBC59B7F9DE2}">
      <dgm:prSet phldrT="[Texte]"/>
      <dgm:spPr/>
      <dgm:t>
        <a:bodyPr/>
        <a:lstStyle/>
        <a:p>
          <a:r>
            <a:rPr lang="fr-FR" dirty="0" smtClean="0"/>
            <a:t>Reporter (to have more information) </a:t>
          </a:r>
          <a:endParaRPr lang="fr-FR" dirty="0"/>
        </a:p>
      </dgm:t>
    </dgm:pt>
    <dgm:pt modelId="{A131D42F-64FE-446C-8BB0-0C4A472805F9}" type="parTrans" cxnId="{425CD510-58D9-4BB8-AF2D-5819669B34C0}">
      <dgm:prSet/>
      <dgm:spPr/>
      <dgm:t>
        <a:bodyPr/>
        <a:lstStyle/>
        <a:p>
          <a:endParaRPr lang="fr-FR"/>
        </a:p>
      </dgm:t>
    </dgm:pt>
    <dgm:pt modelId="{876F16E5-3957-4CBB-B769-2BF026259D25}" type="sibTrans" cxnId="{425CD510-58D9-4BB8-AF2D-5819669B34C0}">
      <dgm:prSet/>
      <dgm:spPr/>
      <dgm:t>
        <a:bodyPr/>
        <a:lstStyle/>
        <a:p>
          <a:endParaRPr lang="fr-FR"/>
        </a:p>
      </dgm:t>
    </dgm:pt>
    <dgm:pt modelId="{7D98FA37-38AB-DC42-AEE6-B7A69985D29F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err="1" smtClean="0"/>
            <a:t>Medicinal</a:t>
          </a:r>
          <a:r>
            <a:rPr lang="fr-FR" dirty="0" smtClean="0"/>
            <a:t> </a:t>
          </a:r>
          <a:r>
            <a:rPr lang="fr-FR" dirty="0" err="1" smtClean="0"/>
            <a:t>product</a:t>
          </a:r>
          <a:r>
            <a:rPr lang="fr-FR" dirty="0" smtClean="0"/>
            <a:t>: </a:t>
          </a:r>
          <a:r>
            <a:rPr lang="fr-FR" dirty="0" err="1" smtClean="0"/>
            <a:t>suspected</a:t>
          </a:r>
          <a:r>
            <a:rPr lang="fr-FR" dirty="0" smtClean="0"/>
            <a:t> and </a:t>
          </a:r>
          <a:r>
            <a:rPr lang="fr-FR" dirty="0" err="1" smtClean="0"/>
            <a:t>concomittent</a:t>
          </a:r>
          <a:endParaRPr lang="fr-FR" dirty="0"/>
        </a:p>
      </dgm:t>
    </dgm:pt>
    <dgm:pt modelId="{01ED233B-5D8B-5249-8E50-730E02D18509}" type="parTrans" cxnId="{20073B40-9AA1-144C-ADAD-229F7207293D}">
      <dgm:prSet/>
      <dgm:spPr/>
      <dgm:t>
        <a:bodyPr/>
        <a:lstStyle/>
        <a:p>
          <a:endParaRPr lang="fr-FR"/>
        </a:p>
      </dgm:t>
    </dgm:pt>
    <dgm:pt modelId="{82FF2E53-4C5E-DE40-845A-1B932A486BEB}" type="sibTrans" cxnId="{20073B40-9AA1-144C-ADAD-229F7207293D}">
      <dgm:prSet/>
      <dgm:spPr/>
      <dgm:t>
        <a:bodyPr/>
        <a:lstStyle/>
        <a:p>
          <a:endParaRPr lang="fr-FR"/>
        </a:p>
      </dgm:t>
    </dgm:pt>
    <dgm:pt modelId="{E197FFEA-D6C5-B140-A47A-0160E4964FB7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err="1" smtClean="0"/>
            <a:t>Context</a:t>
          </a:r>
          <a:r>
            <a:rPr lang="fr-FR" dirty="0" smtClean="0"/>
            <a:t>  /</a:t>
          </a:r>
          <a:r>
            <a:rPr lang="fr-FR" dirty="0" err="1" smtClean="0"/>
            <a:t>circumstances</a:t>
          </a:r>
          <a:endParaRPr lang="fr-FR" dirty="0"/>
        </a:p>
      </dgm:t>
    </dgm:pt>
    <dgm:pt modelId="{8683C014-4B2D-924A-BEED-18CCE4F924F9}" type="parTrans" cxnId="{93A226F9-0F1D-8D4C-93F8-AC546466F773}">
      <dgm:prSet/>
      <dgm:spPr/>
      <dgm:t>
        <a:bodyPr/>
        <a:lstStyle/>
        <a:p>
          <a:endParaRPr lang="fr-FR"/>
        </a:p>
      </dgm:t>
    </dgm:pt>
    <dgm:pt modelId="{384278A3-B42F-B343-A29C-7D9822273D0B}" type="sibTrans" cxnId="{93A226F9-0F1D-8D4C-93F8-AC546466F773}">
      <dgm:prSet/>
      <dgm:spPr/>
      <dgm:t>
        <a:bodyPr/>
        <a:lstStyle/>
        <a:p>
          <a:endParaRPr lang="fr-FR"/>
        </a:p>
      </dgm:t>
    </dgm:pt>
    <dgm:pt modelId="{2BDCC840-7CA0-433E-88BA-FF0C83266FA1}" type="pres">
      <dgm:prSet presAssocID="{B399C9E3-3865-4A67-82ED-21E12FBB96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DB65995-91D5-4A0D-ABE1-2AAE192133D8}" type="pres">
      <dgm:prSet presAssocID="{004BB5DA-0AD2-4093-8728-E2FCE9BF43A9}" presName="parentLin" presStyleCnt="0"/>
      <dgm:spPr/>
    </dgm:pt>
    <dgm:pt modelId="{AF4ECD55-710E-44B0-A326-164BB6369B13}" type="pres">
      <dgm:prSet presAssocID="{004BB5DA-0AD2-4093-8728-E2FCE9BF43A9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019DC9E-4A7E-4603-8237-4CE2E8B65015}" type="pres">
      <dgm:prSet presAssocID="{004BB5DA-0AD2-4093-8728-E2FCE9BF43A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2531C2-7095-471A-B061-25F6FECFCD01}" type="pres">
      <dgm:prSet presAssocID="{004BB5DA-0AD2-4093-8728-E2FCE9BF43A9}" presName="negativeSpace" presStyleCnt="0"/>
      <dgm:spPr/>
    </dgm:pt>
    <dgm:pt modelId="{5E31556C-6E8D-4679-BC64-45E96BC76D47}" type="pres">
      <dgm:prSet presAssocID="{004BB5DA-0AD2-4093-8728-E2FCE9BF43A9}" presName="childText" presStyleLbl="conFgAcc1" presStyleIdx="0" presStyleCnt="5">
        <dgm:presLayoutVars>
          <dgm:bulletEnabled val="1"/>
        </dgm:presLayoutVars>
      </dgm:prSet>
      <dgm:spPr/>
    </dgm:pt>
    <dgm:pt modelId="{D3C8A57D-87BC-4F24-AFB2-54BFF8C886FA}" type="pres">
      <dgm:prSet presAssocID="{0E8E265C-20FA-405D-9DED-D0CFED5E1B47}" presName="spaceBetweenRectangles" presStyleCnt="0"/>
      <dgm:spPr/>
    </dgm:pt>
    <dgm:pt modelId="{8578C25E-BBE0-494C-8756-48C9F58C7506}" type="pres">
      <dgm:prSet presAssocID="{2E2182C2-53F5-4DFC-9FEB-7E780B3EEF75}" presName="parentLin" presStyleCnt="0"/>
      <dgm:spPr/>
    </dgm:pt>
    <dgm:pt modelId="{04CF4906-4DFB-4133-823E-3AB243AA5D11}" type="pres">
      <dgm:prSet presAssocID="{2E2182C2-53F5-4DFC-9FEB-7E780B3EEF7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9C21875-D3D2-4A56-B5BE-EF47F85D7D4B}" type="pres">
      <dgm:prSet presAssocID="{2E2182C2-53F5-4DFC-9FEB-7E780B3EEF7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B33AF8-0ECB-48C2-8AAC-15FBB1DB8302}" type="pres">
      <dgm:prSet presAssocID="{2E2182C2-53F5-4DFC-9FEB-7E780B3EEF75}" presName="negativeSpace" presStyleCnt="0"/>
      <dgm:spPr/>
    </dgm:pt>
    <dgm:pt modelId="{965F88C5-81AD-4262-811C-2881371449DD}" type="pres">
      <dgm:prSet presAssocID="{2E2182C2-53F5-4DFC-9FEB-7E780B3EEF75}" presName="childText" presStyleLbl="conFgAcc1" presStyleIdx="1" presStyleCnt="5">
        <dgm:presLayoutVars>
          <dgm:bulletEnabled val="1"/>
        </dgm:presLayoutVars>
      </dgm:prSet>
      <dgm:spPr/>
    </dgm:pt>
    <dgm:pt modelId="{5740B379-E864-4909-B8C6-EBE21E4C212A}" type="pres">
      <dgm:prSet presAssocID="{A2D2BE28-67A9-4F00-AC79-878DAF333C55}" presName="spaceBetweenRectangles" presStyleCnt="0"/>
      <dgm:spPr/>
    </dgm:pt>
    <dgm:pt modelId="{07F77C9B-424E-584B-A049-71A6CA6C330B}" type="pres">
      <dgm:prSet presAssocID="{7D98FA37-38AB-DC42-AEE6-B7A69985D29F}" presName="parentLin" presStyleCnt="0"/>
      <dgm:spPr/>
    </dgm:pt>
    <dgm:pt modelId="{E441F744-CF97-6D4E-B893-6DDE2BC28147}" type="pres">
      <dgm:prSet presAssocID="{7D98FA37-38AB-DC42-AEE6-B7A69985D29F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30EE8B2B-B3ED-5745-8371-D7FA83E643D1}" type="pres">
      <dgm:prSet presAssocID="{7D98FA37-38AB-DC42-AEE6-B7A69985D29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07F22A-6B87-284D-98EC-36A0C3C524F1}" type="pres">
      <dgm:prSet presAssocID="{7D98FA37-38AB-DC42-AEE6-B7A69985D29F}" presName="negativeSpace" presStyleCnt="0"/>
      <dgm:spPr/>
    </dgm:pt>
    <dgm:pt modelId="{9A50FA0B-4D99-B145-8594-434122211A01}" type="pres">
      <dgm:prSet presAssocID="{7D98FA37-38AB-DC42-AEE6-B7A69985D29F}" presName="childText" presStyleLbl="conFgAcc1" presStyleIdx="2" presStyleCnt="5">
        <dgm:presLayoutVars>
          <dgm:bulletEnabled val="1"/>
        </dgm:presLayoutVars>
      </dgm:prSet>
      <dgm:spPr/>
    </dgm:pt>
    <dgm:pt modelId="{54FF54AE-6D21-A34A-89C4-19669AA667D9}" type="pres">
      <dgm:prSet presAssocID="{82FF2E53-4C5E-DE40-845A-1B932A486BEB}" presName="spaceBetweenRectangles" presStyleCnt="0"/>
      <dgm:spPr/>
    </dgm:pt>
    <dgm:pt modelId="{503F3085-3123-6C4C-A162-9E84D228FAC2}" type="pres">
      <dgm:prSet presAssocID="{E197FFEA-D6C5-B140-A47A-0160E4964FB7}" presName="parentLin" presStyleCnt="0"/>
      <dgm:spPr/>
    </dgm:pt>
    <dgm:pt modelId="{E385B842-3F38-2349-984A-06A642D50A65}" type="pres">
      <dgm:prSet presAssocID="{E197FFEA-D6C5-B140-A47A-0160E4964FB7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AA4B513B-FAD7-E345-934C-D10EBD2D8B51}" type="pres">
      <dgm:prSet presAssocID="{E197FFEA-D6C5-B140-A47A-0160E4964FB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F081D3-3F64-9646-8F67-6965B28FCACA}" type="pres">
      <dgm:prSet presAssocID="{E197FFEA-D6C5-B140-A47A-0160E4964FB7}" presName="negativeSpace" presStyleCnt="0"/>
      <dgm:spPr/>
    </dgm:pt>
    <dgm:pt modelId="{306A25FD-BAA4-F941-8550-B0DCD193FAA3}" type="pres">
      <dgm:prSet presAssocID="{E197FFEA-D6C5-B140-A47A-0160E4964FB7}" presName="childText" presStyleLbl="conFgAcc1" presStyleIdx="3" presStyleCnt="5">
        <dgm:presLayoutVars>
          <dgm:bulletEnabled val="1"/>
        </dgm:presLayoutVars>
      </dgm:prSet>
      <dgm:spPr/>
    </dgm:pt>
    <dgm:pt modelId="{1693E951-8895-004D-A167-02C5E0498B38}" type="pres">
      <dgm:prSet presAssocID="{384278A3-B42F-B343-A29C-7D9822273D0B}" presName="spaceBetweenRectangles" presStyleCnt="0"/>
      <dgm:spPr/>
    </dgm:pt>
    <dgm:pt modelId="{AE1F8CF0-81C9-4492-805B-6596B792E172}" type="pres">
      <dgm:prSet presAssocID="{4BFE1EB3-D013-4E66-99CE-CBC59B7F9DE2}" presName="parentLin" presStyleCnt="0"/>
      <dgm:spPr/>
    </dgm:pt>
    <dgm:pt modelId="{FDBFAC50-7AF5-4E42-9731-8C0B9F4ED2C0}" type="pres">
      <dgm:prSet presAssocID="{4BFE1EB3-D013-4E66-99CE-CBC59B7F9DE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9A41442-B201-4213-A563-2B96BFEECAB6}" type="pres">
      <dgm:prSet presAssocID="{4BFE1EB3-D013-4E66-99CE-CBC59B7F9DE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8B142A-F79C-4175-9CB3-DF35868DD82D}" type="pres">
      <dgm:prSet presAssocID="{4BFE1EB3-D013-4E66-99CE-CBC59B7F9DE2}" presName="negativeSpace" presStyleCnt="0"/>
      <dgm:spPr/>
    </dgm:pt>
    <dgm:pt modelId="{2ECFFC5B-AC79-438C-AC30-9BE1CB5A0318}" type="pres">
      <dgm:prSet presAssocID="{4BFE1EB3-D013-4E66-99CE-CBC59B7F9DE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984E1BE-AA8D-8F4C-8439-36B401A2EF19}" type="presOf" srcId="{7D98FA37-38AB-DC42-AEE6-B7A69985D29F}" destId="{E441F744-CF97-6D4E-B893-6DDE2BC28147}" srcOrd="0" destOrd="0" presId="urn:microsoft.com/office/officeart/2005/8/layout/list1"/>
    <dgm:cxn modelId="{4D91FB8E-18CC-9549-845B-330BAB965473}" type="presOf" srcId="{004BB5DA-0AD2-4093-8728-E2FCE9BF43A9}" destId="{9019DC9E-4A7E-4603-8237-4CE2E8B65015}" srcOrd="1" destOrd="0" presId="urn:microsoft.com/office/officeart/2005/8/layout/list1"/>
    <dgm:cxn modelId="{425CD510-58D9-4BB8-AF2D-5819669B34C0}" srcId="{B399C9E3-3865-4A67-82ED-21E12FBB96ED}" destId="{4BFE1EB3-D013-4E66-99CE-CBC59B7F9DE2}" srcOrd="4" destOrd="0" parTransId="{A131D42F-64FE-446C-8BB0-0C4A472805F9}" sibTransId="{876F16E5-3957-4CBB-B769-2BF026259D25}"/>
    <dgm:cxn modelId="{78087F74-C3DD-974A-BDB8-DCA756BB213E}" type="presOf" srcId="{2E2182C2-53F5-4DFC-9FEB-7E780B3EEF75}" destId="{04CF4906-4DFB-4133-823E-3AB243AA5D11}" srcOrd="0" destOrd="0" presId="urn:microsoft.com/office/officeart/2005/8/layout/list1"/>
    <dgm:cxn modelId="{37161B52-A838-46B5-B032-449AC131870D}" srcId="{B399C9E3-3865-4A67-82ED-21E12FBB96ED}" destId="{004BB5DA-0AD2-4093-8728-E2FCE9BF43A9}" srcOrd="0" destOrd="0" parTransId="{617A5EBC-E437-4785-9245-13EB8677DFCB}" sibTransId="{0E8E265C-20FA-405D-9DED-D0CFED5E1B47}"/>
    <dgm:cxn modelId="{20073B40-9AA1-144C-ADAD-229F7207293D}" srcId="{B399C9E3-3865-4A67-82ED-21E12FBB96ED}" destId="{7D98FA37-38AB-DC42-AEE6-B7A69985D29F}" srcOrd="2" destOrd="0" parTransId="{01ED233B-5D8B-5249-8E50-730E02D18509}" sibTransId="{82FF2E53-4C5E-DE40-845A-1B932A486BEB}"/>
    <dgm:cxn modelId="{EE1017E2-4385-6B48-8075-8EE3B5E23130}" type="presOf" srcId="{E197FFEA-D6C5-B140-A47A-0160E4964FB7}" destId="{AA4B513B-FAD7-E345-934C-D10EBD2D8B51}" srcOrd="1" destOrd="0" presId="urn:microsoft.com/office/officeart/2005/8/layout/list1"/>
    <dgm:cxn modelId="{B412771D-2FC7-F44F-B854-F9435AC10A84}" type="presOf" srcId="{B399C9E3-3865-4A67-82ED-21E12FBB96ED}" destId="{2BDCC840-7CA0-433E-88BA-FF0C83266FA1}" srcOrd="0" destOrd="0" presId="urn:microsoft.com/office/officeart/2005/8/layout/list1"/>
    <dgm:cxn modelId="{93A226F9-0F1D-8D4C-93F8-AC546466F773}" srcId="{B399C9E3-3865-4A67-82ED-21E12FBB96ED}" destId="{E197FFEA-D6C5-B140-A47A-0160E4964FB7}" srcOrd="3" destOrd="0" parTransId="{8683C014-4B2D-924A-BEED-18CCE4F924F9}" sibTransId="{384278A3-B42F-B343-A29C-7D9822273D0B}"/>
    <dgm:cxn modelId="{2A5A66B4-FB96-FF44-9357-3A41CDF1CC68}" type="presOf" srcId="{004BB5DA-0AD2-4093-8728-E2FCE9BF43A9}" destId="{AF4ECD55-710E-44B0-A326-164BB6369B13}" srcOrd="0" destOrd="0" presId="urn:microsoft.com/office/officeart/2005/8/layout/list1"/>
    <dgm:cxn modelId="{838E28BB-A510-A44F-A6D0-D50EFC7EC17D}" type="presOf" srcId="{E197FFEA-D6C5-B140-A47A-0160E4964FB7}" destId="{E385B842-3F38-2349-984A-06A642D50A65}" srcOrd="0" destOrd="0" presId="urn:microsoft.com/office/officeart/2005/8/layout/list1"/>
    <dgm:cxn modelId="{470D0C4B-94C3-8146-8524-6D399EF16D01}" type="presOf" srcId="{4BFE1EB3-D013-4E66-99CE-CBC59B7F9DE2}" destId="{49A41442-B201-4213-A563-2B96BFEECAB6}" srcOrd="1" destOrd="0" presId="urn:microsoft.com/office/officeart/2005/8/layout/list1"/>
    <dgm:cxn modelId="{D23614C2-8472-C74D-99D7-C9C6A7643631}" type="presOf" srcId="{2E2182C2-53F5-4DFC-9FEB-7E780B3EEF75}" destId="{29C21875-D3D2-4A56-B5BE-EF47F85D7D4B}" srcOrd="1" destOrd="0" presId="urn:microsoft.com/office/officeart/2005/8/layout/list1"/>
    <dgm:cxn modelId="{93925917-5CEC-494C-9071-67D318144E0B}" type="presOf" srcId="{4BFE1EB3-D013-4E66-99CE-CBC59B7F9DE2}" destId="{FDBFAC50-7AF5-4E42-9731-8C0B9F4ED2C0}" srcOrd="0" destOrd="0" presId="urn:microsoft.com/office/officeart/2005/8/layout/list1"/>
    <dgm:cxn modelId="{94FA9A7F-88CF-457D-9653-2F35F378A591}" srcId="{B399C9E3-3865-4A67-82ED-21E12FBB96ED}" destId="{2E2182C2-53F5-4DFC-9FEB-7E780B3EEF75}" srcOrd="1" destOrd="0" parTransId="{9AF5842E-0255-4759-9D1E-2A6C982456F0}" sibTransId="{A2D2BE28-67A9-4F00-AC79-878DAF333C55}"/>
    <dgm:cxn modelId="{608E7457-4C93-9547-B28B-91BFDFA359FC}" type="presOf" srcId="{7D98FA37-38AB-DC42-AEE6-B7A69985D29F}" destId="{30EE8B2B-B3ED-5745-8371-D7FA83E643D1}" srcOrd="1" destOrd="0" presId="urn:microsoft.com/office/officeart/2005/8/layout/list1"/>
    <dgm:cxn modelId="{736B64EE-5F49-044C-AE3A-9D644F491A75}" type="presParOf" srcId="{2BDCC840-7CA0-433E-88BA-FF0C83266FA1}" destId="{FDB65995-91D5-4A0D-ABE1-2AAE192133D8}" srcOrd="0" destOrd="0" presId="urn:microsoft.com/office/officeart/2005/8/layout/list1"/>
    <dgm:cxn modelId="{401ED797-347E-5346-831F-30521446541A}" type="presParOf" srcId="{FDB65995-91D5-4A0D-ABE1-2AAE192133D8}" destId="{AF4ECD55-710E-44B0-A326-164BB6369B13}" srcOrd="0" destOrd="0" presId="urn:microsoft.com/office/officeart/2005/8/layout/list1"/>
    <dgm:cxn modelId="{2BA2D2F1-65F2-C54D-9E9B-777DD2016BDB}" type="presParOf" srcId="{FDB65995-91D5-4A0D-ABE1-2AAE192133D8}" destId="{9019DC9E-4A7E-4603-8237-4CE2E8B65015}" srcOrd="1" destOrd="0" presId="urn:microsoft.com/office/officeart/2005/8/layout/list1"/>
    <dgm:cxn modelId="{37CE462C-31CC-3D43-954E-F15DBC838F1A}" type="presParOf" srcId="{2BDCC840-7CA0-433E-88BA-FF0C83266FA1}" destId="{DF2531C2-7095-471A-B061-25F6FECFCD01}" srcOrd="1" destOrd="0" presId="urn:microsoft.com/office/officeart/2005/8/layout/list1"/>
    <dgm:cxn modelId="{130A99D9-A076-C34C-A3CB-5559EC7FE8E3}" type="presParOf" srcId="{2BDCC840-7CA0-433E-88BA-FF0C83266FA1}" destId="{5E31556C-6E8D-4679-BC64-45E96BC76D47}" srcOrd="2" destOrd="0" presId="urn:microsoft.com/office/officeart/2005/8/layout/list1"/>
    <dgm:cxn modelId="{20E2B4E4-97A0-B746-85B8-DE9A05002915}" type="presParOf" srcId="{2BDCC840-7CA0-433E-88BA-FF0C83266FA1}" destId="{D3C8A57D-87BC-4F24-AFB2-54BFF8C886FA}" srcOrd="3" destOrd="0" presId="urn:microsoft.com/office/officeart/2005/8/layout/list1"/>
    <dgm:cxn modelId="{0B86828B-DFF4-EF44-90B9-A9CE43A53DD3}" type="presParOf" srcId="{2BDCC840-7CA0-433E-88BA-FF0C83266FA1}" destId="{8578C25E-BBE0-494C-8756-48C9F58C7506}" srcOrd="4" destOrd="0" presId="urn:microsoft.com/office/officeart/2005/8/layout/list1"/>
    <dgm:cxn modelId="{D2995655-F7B6-3049-AA83-913D3416A5D7}" type="presParOf" srcId="{8578C25E-BBE0-494C-8756-48C9F58C7506}" destId="{04CF4906-4DFB-4133-823E-3AB243AA5D11}" srcOrd="0" destOrd="0" presId="urn:microsoft.com/office/officeart/2005/8/layout/list1"/>
    <dgm:cxn modelId="{9DBA04CA-B516-7E49-ABE4-9CADA909FFC2}" type="presParOf" srcId="{8578C25E-BBE0-494C-8756-48C9F58C7506}" destId="{29C21875-D3D2-4A56-B5BE-EF47F85D7D4B}" srcOrd="1" destOrd="0" presId="urn:microsoft.com/office/officeart/2005/8/layout/list1"/>
    <dgm:cxn modelId="{FDBC39B4-6134-D244-8E9C-4AB7E0AB8226}" type="presParOf" srcId="{2BDCC840-7CA0-433E-88BA-FF0C83266FA1}" destId="{54B33AF8-0ECB-48C2-8AAC-15FBB1DB8302}" srcOrd="5" destOrd="0" presId="urn:microsoft.com/office/officeart/2005/8/layout/list1"/>
    <dgm:cxn modelId="{AAA2B3A4-2F81-5147-9DE8-B44C46D6CF4E}" type="presParOf" srcId="{2BDCC840-7CA0-433E-88BA-FF0C83266FA1}" destId="{965F88C5-81AD-4262-811C-2881371449DD}" srcOrd="6" destOrd="0" presId="urn:microsoft.com/office/officeart/2005/8/layout/list1"/>
    <dgm:cxn modelId="{A504FE74-3737-3247-A8B0-ADFBC419923E}" type="presParOf" srcId="{2BDCC840-7CA0-433E-88BA-FF0C83266FA1}" destId="{5740B379-E864-4909-B8C6-EBE21E4C212A}" srcOrd="7" destOrd="0" presId="urn:microsoft.com/office/officeart/2005/8/layout/list1"/>
    <dgm:cxn modelId="{71681E30-6E9A-5342-8C61-0CADB45BF6A1}" type="presParOf" srcId="{2BDCC840-7CA0-433E-88BA-FF0C83266FA1}" destId="{07F77C9B-424E-584B-A049-71A6CA6C330B}" srcOrd="8" destOrd="0" presId="urn:microsoft.com/office/officeart/2005/8/layout/list1"/>
    <dgm:cxn modelId="{F4A62757-58FA-704B-8041-AE461E5C67B3}" type="presParOf" srcId="{07F77C9B-424E-584B-A049-71A6CA6C330B}" destId="{E441F744-CF97-6D4E-B893-6DDE2BC28147}" srcOrd="0" destOrd="0" presId="urn:microsoft.com/office/officeart/2005/8/layout/list1"/>
    <dgm:cxn modelId="{D4596287-2620-814E-A8D8-EEABDC435BFE}" type="presParOf" srcId="{07F77C9B-424E-584B-A049-71A6CA6C330B}" destId="{30EE8B2B-B3ED-5745-8371-D7FA83E643D1}" srcOrd="1" destOrd="0" presId="urn:microsoft.com/office/officeart/2005/8/layout/list1"/>
    <dgm:cxn modelId="{742CA83B-B325-BA48-8D4D-0780D9A9CA5F}" type="presParOf" srcId="{2BDCC840-7CA0-433E-88BA-FF0C83266FA1}" destId="{3207F22A-6B87-284D-98EC-36A0C3C524F1}" srcOrd="9" destOrd="0" presId="urn:microsoft.com/office/officeart/2005/8/layout/list1"/>
    <dgm:cxn modelId="{7977DA93-E4F8-154A-B4DE-CAA4974F3FA6}" type="presParOf" srcId="{2BDCC840-7CA0-433E-88BA-FF0C83266FA1}" destId="{9A50FA0B-4D99-B145-8594-434122211A01}" srcOrd="10" destOrd="0" presId="urn:microsoft.com/office/officeart/2005/8/layout/list1"/>
    <dgm:cxn modelId="{643F914B-221C-DC44-BB38-329D0D40E7A1}" type="presParOf" srcId="{2BDCC840-7CA0-433E-88BA-FF0C83266FA1}" destId="{54FF54AE-6D21-A34A-89C4-19669AA667D9}" srcOrd="11" destOrd="0" presId="urn:microsoft.com/office/officeart/2005/8/layout/list1"/>
    <dgm:cxn modelId="{D0A23407-AE51-A54A-94B6-76E818256710}" type="presParOf" srcId="{2BDCC840-7CA0-433E-88BA-FF0C83266FA1}" destId="{503F3085-3123-6C4C-A162-9E84D228FAC2}" srcOrd="12" destOrd="0" presId="urn:microsoft.com/office/officeart/2005/8/layout/list1"/>
    <dgm:cxn modelId="{5FD280D4-D2B9-D14C-A418-6EEDED203976}" type="presParOf" srcId="{503F3085-3123-6C4C-A162-9E84D228FAC2}" destId="{E385B842-3F38-2349-984A-06A642D50A65}" srcOrd="0" destOrd="0" presId="urn:microsoft.com/office/officeart/2005/8/layout/list1"/>
    <dgm:cxn modelId="{177799CC-1590-4541-A0FC-6BDE148C0480}" type="presParOf" srcId="{503F3085-3123-6C4C-A162-9E84D228FAC2}" destId="{AA4B513B-FAD7-E345-934C-D10EBD2D8B51}" srcOrd="1" destOrd="0" presId="urn:microsoft.com/office/officeart/2005/8/layout/list1"/>
    <dgm:cxn modelId="{44038581-C9E6-D94B-9FC6-A237696ECDC1}" type="presParOf" srcId="{2BDCC840-7CA0-433E-88BA-FF0C83266FA1}" destId="{BEF081D3-3F64-9646-8F67-6965B28FCACA}" srcOrd="13" destOrd="0" presId="urn:microsoft.com/office/officeart/2005/8/layout/list1"/>
    <dgm:cxn modelId="{01541774-0D65-A643-B8A1-563678C49DF4}" type="presParOf" srcId="{2BDCC840-7CA0-433E-88BA-FF0C83266FA1}" destId="{306A25FD-BAA4-F941-8550-B0DCD193FAA3}" srcOrd="14" destOrd="0" presId="urn:microsoft.com/office/officeart/2005/8/layout/list1"/>
    <dgm:cxn modelId="{F8801E01-68AB-D84C-84DF-952CE6954ECB}" type="presParOf" srcId="{2BDCC840-7CA0-433E-88BA-FF0C83266FA1}" destId="{1693E951-8895-004D-A167-02C5E0498B38}" srcOrd="15" destOrd="0" presId="urn:microsoft.com/office/officeart/2005/8/layout/list1"/>
    <dgm:cxn modelId="{0428681F-A339-5141-B06D-0C560DC6A05D}" type="presParOf" srcId="{2BDCC840-7CA0-433E-88BA-FF0C83266FA1}" destId="{AE1F8CF0-81C9-4492-805B-6596B792E172}" srcOrd="16" destOrd="0" presId="urn:microsoft.com/office/officeart/2005/8/layout/list1"/>
    <dgm:cxn modelId="{817B6529-D6A0-0142-8813-582AA518CE22}" type="presParOf" srcId="{AE1F8CF0-81C9-4492-805B-6596B792E172}" destId="{FDBFAC50-7AF5-4E42-9731-8C0B9F4ED2C0}" srcOrd="0" destOrd="0" presId="urn:microsoft.com/office/officeart/2005/8/layout/list1"/>
    <dgm:cxn modelId="{867DD441-3874-4243-BF6E-34231E2ADBB1}" type="presParOf" srcId="{AE1F8CF0-81C9-4492-805B-6596B792E172}" destId="{49A41442-B201-4213-A563-2B96BFEECAB6}" srcOrd="1" destOrd="0" presId="urn:microsoft.com/office/officeart/2005/8/layout/list1"/>
    <dgm:cxn modelId="{9AD5CC5D-930C-0046-A6D7-A21EB971FB4E}" type="presParOf" srcId="{2BDCC840-7CA0-433E-88BA-FF0C83266FA1}" destId="{118B142A-F79C-4175-9CB3-DF35868DD82D}" srcOrd="17" destOrd="0" presId="urn:microsoft.com/office/officeart/2005/8/layout/list1"/>
    <dgm:cxn modelId="{C40EFB7F-2EAD-214D-8734-1A7046B56E06}" type="presParOf" srcId="{2BDCC840-7CA0-433E-88BA-FF0C83266FA1}" destId="{2ECFFC5B-AC79-438C-AC30-9BE1CB5A031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3026A-9D70-1D42-8610-38F168E86FB8}" type="datetimeFigureOut">
              <a:rPr lang="fr-FR" smtClean="0"/>
              <a:t>19/11/2020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94E69-7A95-B446-8599-5A7B1810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3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In order to assess the preventability of an ADR easily, the P Method has been developed by the Moroccan  PV centre team and validated by ten countries.</a:t>
            </a:r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19AB0D9-9A26-4490-BA69-4FAC001446C2}" type="slidenum">
              <a:rPr lang="fr-FR" altLang="fr-FR" sz="1200" smtClean="0"/>
              <a:pPr eaLnBrk="1" hangingPunct="1"/>
              <a:t>24</a:t>
            </a:fld>
            <a:endParaRPr lang="fr-FR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259649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dirty="0" smtClean="0"/>
              <a:t>The P Method allows a systematic detection of ME within ADRs. Need</a:t>
            </a:r>
            <a:r>
              <a:rPr lang="en-US" altLang="fr-FR" baseline="0" dirty="0" smtClean="0"/>
              <a:t> to perfectly know the ADR. </a:t>
            </a:r>
            <a:r>
              <a:rPr lang="en-US" altLang="fr-FR" b="1" dirty="0" err="1" smtClean="0">
                <a:solidFill>
                  <a:srgbClr val="0070C0"/>
                </a:solidFill>
              </a:rPr>
              <a:t>Maitriser</a:t>
            </a:r>
            <a:r>
              <a:rPr lang="en-US" altLang="fr-FR" b="1" dirty="0" smtClean="0">
                <a:solidFill>
                  <a:srgbClr val="0070C0"/>
                </a:solidFill>
              </a:rPr>
              <a:t> </a:t>
            </a:r>
            <a:r>
              <a:rPr lang="en-US" altLang="fr-FR" b="1" dirty="0" err="1" smtClean="0">
                <a:solidFill>
                  <a:srgbClr val="0070C0"/>
                </a:solidFill>
              </a:rPr>
              <a:t>l’effet</a:t>
            </a:r>
            <a:r>
              <a:rPr lang="en-US" altLang="fr-FR" b="1" dirty="0" smtClean="0">
                <a:solidFill>
                  <a:srgbClr val="0070C0"/>
                </a:solidFill>
              </a:rPr>
              <a:t> </a:t>
            </a:r>
            <a:r>
              <a:rPr lang="en-US" altLang="fr-FR" b="1" dirty="0" err="1" smtClean="0">
                <a:solidFill>
                  <a:srgbClr val="0070C0"/>
                </a:solidFill>
              </a:rPr>
              <a:t>indesirable</a:t>
            </a:r>
            <a:endParaRPr lang="en-US" altLang="fr-FR" b="1" dirty="0" smtClean="0">
              <a:solidFill>
                <a:srgbClr val="0070C0"/>
              </a:solidFill>
            </a:endParaRPr>
          </a:p>
          <a:p>
            <a:r>
              <a:rPr lang="en-US" altLang="fr-FR" dirty="0" smtClean="0"/>
              <a:t>The method is based on 20 defined preventability criteria which are divided on 3 groups of risk factors related to HCP Practices, patient and Product</a:t>
            </a:r>
          </a:p>
          <a:p>
            <a:r>
              <a:rPr lang="en-US" altLang="fr-FR" dirty="0" smtClean="0"/>
              <a:t>This assessment allows to classify ADRs as preventable, non preventable and not assessable</a:t>
            </a: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17B7BB2-1296-46A6-BC92-38DBED466501}" type="slidenum">
              <a:rPr lang="fr-FR" altLang="fr-FR" sz="1200" smtClean="0"/>
              <a:pPr eaLnBrk="1" hangingPunct="1"/>
              <a:t>25</a:t>
            </a:fld>
            <a:endParaRPr lang="fr-FR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85454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Medication errors within PV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Pr. </a:t>
            </a:r>
            <a:r>
              <a:rPr lang="en-US" b="1" dirty="0" err="1"/>
              <a:t>Rachida</a:t>
            </a:r>
            <a:r>
              <a:rPr lang="en-US" b="1" dirty="0"/>
              <a:t> </a:t>
            </a:r>
            <a:r>
              <a:rPr lang="en-US" b="1" dirty="0" err="1"/>
              <a:t>Soulaymani</a:t>
            </a:r>
            <a:r>
              <a:rPr lang="en-US" b="1" dirty="0"/>
              <a:t> </a:t>
            </a:r>
            <a:r>
              <a:rPr lang="en-US" b="1" dirty="0" err="1"/>
              <a:t>Bencheikh</a:t>
            </a:r>
            <a:endParaRPr lang="en-US" b="1" dirty="0"/>
          </a:p>
          <a:p>
            <a:r>
              <a:rPr lang="en-US" i="1" dirty="0"/>
              <a:t>Centre Anti Poison et de </a:t>
            </a:r>
            <a:r>
              <a:rPr lang="en-US" i="1" dirty="0" err="1"/>
              <a:t>Pharmacovigilance</a:t>
            </a:r>
            <a:r>
              <a:rPr lang="en-US" i="1" dirty="0"/>
              <a:t> du </a:t>
            </a:r>
            <a:r>
              <a:rPr lang="en-US" i="1" dirty="0" err="1"/>
              <a:t>Maroc</a:t>
            </a:r>
            <a:endParaRPr lang="en-US" i="1" dirty="0"/>
          </a:p>
          <a:p>
            <a:r>
              <a:rPr lang="en-US" i="1" dirty="0"/>
              <a:t>WHO Collaborating Centre Rabat for Strengthening </a:t>
            </a:r>
            <a:r>
              <a:rPr lang="en-US" i="1" dirty="0" err="1"/>
              <a:t>Pharmacovigilance</a:t>
            </a:r>
            <a:r>
              <a:rPr lang="en-US" i="1" dirty="0"/>
              <a:t> Practices</a:t>
            </a:r>
          </a:p>
          <a:p>
            <a:r>
              <a:rPr lang="en-US" dirty="0" smtClean="0">
                <a:solidFill>
                  <a:srgbClr val="003300"/>
                </a:solidFill>
                <a:ea typeface="ＭＳ Ｐゴシック" pitchFamily="34" charset="-128"/>
              </a:rPr>
              <a:t>Bogota, October 2019</a:t>
            </a:r>
            <a:endParaRPr lang="en-US" dirty="0">
              <a:solidFill>
                <a:srgbClr val="003300"/>
              </a:solidFill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112081" y="281226"/>
            <a:ext cx="2217229" cy="136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21462"/>
            <a:ext cx="1524234" cy="14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4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Pharmacovigilance</a:t>
            </a:r>
            <a:endParaRPr lang="en-US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595751" y="2116786"/>
            <a:ext cx="4038058" cy="34966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Medicinal </a:t>
            </a:r>
            <a:r>
              <a:rPr lang="en-US" sz="1400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products</a:t>
            </a:r>
            <a:endParaRPr lang="en-GB" sz="1400" b="1" dirty="0" smtClean="0">
              <a:solidFill>
                <a:schemeClr val="accent1"/>
              </a:solidFill>
              <a:ea typeface="ＭＳ Ｐゴシック" pitchFamily="34" charset="-128"/>
              <a:cs typeface="Arial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0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Medicines</a:t>
            </a: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, vaccines and combined oral contraceptives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Diagnostic radiology products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Biological products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Medical devices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Dietary products and food additives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Herbals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Homeopathic products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Cosmetics products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Veterinary products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844399" y="2116785"/>
            <a:ext cx="4038058" cy="34966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Context/Circumstances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0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Normal </a:t>
            </a: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conditions of use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Medication errors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Treatment failure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Drug-drug interactions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Pregnancy and lactation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err="1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Dependance</a:t>
            </a:r>
            <a:endParaRPr lang="en-US" sz="12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Resistance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Abuse, misuse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Intoxications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err="1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Toxicomany</a:t>
            </a:r>
            <a:endParaRPr lang="en-US" sz="12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Defective products or counterfeit products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595751" y="5691808"/>
            <a:ext cx="4038058" cy="9094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Period</a:t>
            </a:r>
            <a:endParaRPr lang="en-GB" sz="10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Clinical trials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Post Marketing</a:t>
            </a:r>
            <a:endParaRPr lang="en-US" sz="12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844399" y="5691808"/>
            <a:ext cx="4038058" cy="9094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1400" b="1" dirty="0" err="1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Statut</a:t>
            </a:r>
            <a:endParaRPr lang="en-GB" sz="10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Legal circuit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Illegal circuit</a:t>
            </a:r>
            <a:endParaRPr lang="en-US" sz="12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</p:txBody>
      </p:sp>
      <p:pic>
        <p:nvPicPr>
          <p:cNvPr id="1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8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Duplicating systems lead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Staff and budget consuming </a:t>
            </a:r>
          </a:p>
          <a:p>
            <a:pPr>
              <a:spcBef>
                <a:spcPts val="600"/>
              </a:spcBef>
            </a:pPr>
            <a:r>
              <a:rPr lang="en-US" dirty="0"/>
              <a:t>Divergence of terms and definitions</a:t>
            </a:r>
          </a:p>
          <a:p>
            <a:pPr>
              <a:spcBef>
                <a:spcPts val="600"/>
              </a:spcBef>
            </a:pPr>
            <a:r>
              <a:rPr lang="en-US" dirty="0"/>
              <a:t>Conception and production of multiple reporting forms</a:t>
            </a:r>
          </a:p>
          <a:p>
            <a:pPr>
              <a:spcBef>
                <a:spcPts val="600"/>
              </a:spcBef>
            </a:pPr>
            <a:r>
              <a:rPr lang="en-US" dirty="0"/>
              <a:t>Development of variety of methods for the same purposes  </a:t>
            </a:r>
          </a:p>
          <a:p>
            <a:pPr lvl="1"/>
            <a:r>
              <a:rPr lang="en-US" dirty="0"/>
              <a:t>causality assessment </a:t>
            </a:r>
          </a:p>
          <a:p>
            <a:pPr lvl="1"/>
            <a:r>
              <a:rPr lang="en-US" dirty="0"/>
              <a:t>preventability methods</a:t>
            </a:r>
          </a:p>
          <a:p>
            <a:pPr lvl="1"/>
            <a:r>
              <a:rPr lang="en-US" dirty="0"/>
              <a:t>root cause analysis…</a:t>
            </a:r>
          </a:p>
          <a:p>
            <a:pPr>
              <a:spcBef>
                <a:spcPts val="600"/>
              </a:spcBef>
            </a:pPr>
            <a:r>
              <a:rPr lang="en-US" dirty="0"/>
              <a:t>specific databases where cross analysis is not always possible</a:t>
            </a:r>
          </a:p>
          <a:p>
            <a:pPr>
              <a:spcBef>
                <a:spcPts val="600"/>
              </a:spcBef>
            </a:pPr>
            <a:r>
              <a:rPr lang="en-US" dirty="0"/>
              <a:t>Confusion for reporters </a:t>
            </a:r>
          </a:p>
          <a:p>
            <a:pPr>
              <a:spcBef>
                <a:spcPts val="600"/>
              </a:spcBef>
            </a:pPr>
            <a:r>
              <a:rPr lang="en-US" dirty="0"/>
              <a:t>Lack of coordination</a:t>
            </a:r>
          </a:p>
          <a:p>
            <a:pPr>
              <a:spcBef>
                <a:spcPts val="600"/>
              </a:spcBef>
            </a:pPr>
            <a:r>
              <a:rPr lang="en-US" dirty="0"/>
              <a:t>Risks of overlaps and redundancies</a:t>
            </a:r>
          </a:p>
          <a:p>
            <a:pPr>
              <a:spcBef>
                <a:spcPts val="600"/>
              </a:spcBef>
            </a:pPr>
            <a:r>
              <a:rPr lang="en-US" dirty="0"/>
              <a:t>Lack of cross-learning between systems</a:t>
            </a:r>
          </a:p>
          <a:p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Organizations with related terms and definitions on their website</a:t>
            </a:r>
            <a:endParaRPr lang="en-US" dirty="0"/>
          </a:p>
        </p:txBody>
      </p:sp>
      <p:sp>
        <p:nvSpPr>
          <p:cNvPr id="4" name="Espace réservé du contenu 4"/>
          <p:cNvSpPr>
            <a:spLocks noGrp="1"/>
          </p:cNvSpPr>
          <p:nvPr>
            <p:ph sz="half" idx="4294967295"/>
          </p:nvPr>
        </p:nvSpPr>
        <p:spPr>
          <a:xfrm>
            <a:off x="20193" y="2459309"/>
            <a:ext cx="4212530" cy="42360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Adverse Drug Reaction Advisory Committee (ADRAC):</a:t>
            </a:r>
            <a:r>
              <a:rPr lang="fr-FR" sz="1000" dirty="0" err="1">
                <a:latin typeface="Arial" charset="0"/>
                <a:ea typeface="MS PGothic" charset="0"/>
              </a:rPr>
              <a:t>Australia</a:t>
            </a:r>
            <a:endParaRPr lang="fr-FR" sz="10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Agency for Healthcare Research and Quality (AHRQ): US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American Society of Consultant Pharmacists (ASCP):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American Society of Healthcare Risk Management </a:t>
            </a:r>
            <a:r>
              <a:rPr lang="fr-FR" sz="1000" dirty="0">
                <a:latin typeface="Arial" charset="0"/>
                <a:ea typeface="MS PGothic" charset="0"/>
              </a:rPr>
              <a:t>(ASHRM):USA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American Society of Health-system Pharmacists (ASHP):</a:t>
            </a:r>
            <a:r>
              <a:rPr lang="fr-FR" sz="1000" dirty="0">
                <a:latin typeface="Arial" charset="0"/>
                <a:ea typeface="MS PGothic" charset="0"/>
              </a:rPr>
              <a:t>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Association of Perioperative Registered Nurses (AORN):</a:t>
            </a:r>
            <a:r>
              <a:rPr lang="fr-FR" sz="1000" dirty="0">
                <a:latin typeface="Arial" charset="0"/>
                <a:ea typeface="MS PGothic" charset="0"/>
              </a:rPr>
              <a:t>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Australian Capital Territory Health (ACT Health): </a:t>
            </a:r>
            <a:r>
              <a:rPr lang="fr-FR" sz="1000" dirty="0" err="1">
                <a:latin typeface="Arial" charset="0"/>
                <a:ea typeface="MS PGothic" charset="0"/>
              </a:rPr>
              <a:t>Australia</a:t>
            </a:r>
            <a:endParaRPr lang="fr-FR" sz="10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Australian Council for Safety and Quality in Health Care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000" dirty="0">
                <a:latin typeface="Arial" charset="0"/>
                <a:ea typeface="MS PGothic" charset="0"/>
              </a:rPr>
              <a:t>(ACSQHC): </a:t>
            </a:r>
            <a:r>
              <a:rPr lang="fr-FR" sz="1000" dirty="0" err="1">
                <a:latin typeface="Arial" charset="0"/>
                <a:ea typeface="MS PGothic" charset="0"/>
              </a:rPr>
              <a:t>Australia</a:t>
            </a:r>
            <a:endParaRPr lang="fr-FR" sz="10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Australian Patient Safety Foundation (APSF): Australia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British Medical Association (BMA): UK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Canadian Institute for Health Information (CIHI): Canada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000" dirty="0">
                <a:latin typeface="Arial" charset="0"/>
                <a:ea typeface="MS PGothic" charset="0"/>
              </a:rPr>
              <a:t>N Commission for </a:t>
            </a:r>
            <a:r>
              <a:rPr lang="fr-FR" sz="1000" dirty="0" err="1">
                <a:latin typeface="Arial" charset="0"/>
                <a:ea typeface="MS PGothic" charset="0"/>
              </a:rPr>
              <a:t>Healthcare</a:t>
            </a:r>
            <a:r>
              <a:rPr lang="fr-FR" sz="1000" dirty="0">
                <a:latin typeface="Arial" charset="0"/>
                <a:ea typeface="MS PGothic" charset="0"/>
              </a:rPr>
              <a:t> </a:t>
            </a:r>
            <a:r>
              <a:rPr lang="fr-FR" sz="1000" dirty="0" err="1">
                <a:latin typeface="Arial" charset="0"/>
                <a:ea typeface="MS PGothic" charset="0"/>
              </a:rPr>
              <a:t>Improvement</a:t>
            </a:r>
            <a:r>
              <a:rPr lang="fr-FR" sz="1000" dirty="0">
                <a:latin typeface="Arial" charset="0"/>
                <a:ea typeface="MS PGothic" charset="0"/>
              </a:rPr>
              <a:t> (CHI): UK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Commonwealth Department of Health and Aging:</a:t>
            </a:r>
            <a:r>
              <a:rPr lang="fr-FR" sz="1000" dirty="0" err="1">
                <a:latin typeface="Arial" charset="0"/>
                <a:ea typeface="MS PGothic" charset="0"/>
              </a:rPr>
              <a:t>Australia</a:t>
            </a:r>
            <a:endParaRPr lang="fr-FR" sz="10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N ECRI (formerly the Emergency Care Research Institute):</a:t>
            </a:r>
            <a:r>
              <a:rPr lang="fr-FR" sz="1000" dirty="0">
                <a:latin typeface="Arial" charset="0"/>
                <a:ea typeface="MS PGothic" charset="0"/>
              </a:rPr>
              <a:t>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latin typeface="Arial" charset="0"/>
                <a:ea typeface="MS PGothic" charset="0"/>
              </a:rPr>
              <a:t>Food and Drug Administration (FDA):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000" dirty="0">
                <a:latin typeface="Arial" charset="0"/>
                <a:ea typeface="MS PGothic" charset="0"/>
              </a:rPr>
              <a:t>N </a:t>
            </a:r>
            <a:r>
              <a:rPr lang="fr-FR" sz="1000" dirty="0" err="1">
                <a:latin typeface="Arial" charset="0"/>
                <a:ea typeface="MS PGothic" charset="0"/>
              </a:rPr>
              <a:t>Health</a:t>
            </a:r>
            <a:r>
              <a:rPr lang="fr-FR" sz="1000" dirty="0">
                <a:latin typeface="Arial" charset="0"/>
                <a:ea typeface="MS PGothic" charset="0"/>
              </a:rPr>
              <a:t> Canada: </a:t>
            </a:r>
            <a:r>
              <a:rPr lang="fr-FR" sz="1000" dirty="0" smtClean="0">
                <a:latin typeface="Arial" charset="0"/>
                <a:ea typeface="MS PGothic" charset="0"/>
              </a:rPr>
              <a:t>Canada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0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fr-FR" sz="1100" b="1" dirty="0">
                <a:solidFill>
                  <a:schemeClr val="accent2"/>
                </a:solidFill>
                <a:latin typeface="Arial" charset="0"/>
                <a:ea typeface="MS PGothic" charset="0"/>
              </a:rPr>
              <a:t>      </a:t>
            </a:r>
            <a:r>
              <a:rPr lang="fr-FR" sz="3200" b="1" dirty="0">
                <a:solidFill>
                  <a:schemeClr val="accent2"/>
                </a:solidFill>
                <a:latin typeface="Arial" charset="0"/>
                <a:ea typeface="MS PGothic" charset="0"/>
              </a:rPr>
              <a:t> 160 </a:t>
            </a:r>
            <a:r>
              <a:rPr lang="fr-FR" sz="3200" b="1" dirty="0" err="1">
                <a:solidFill>
                  <a:schemeClr val="accent2"/>
                </a:solidFill>
                <a:latin typeface="Arial" charset="0"/>
                <a:ea typeface="MS PGothic" charset="0"/>
              </a:rPr>
              <a:t>Organizations</a:t>
            </a:r>
            <a:endParaRPr lang="fr-FR" sz="3200" b="1" dirty="0">
              <a:solidFill>
                <a:schemeClr val="accent2"/>
              </a:solidFill>
              <a:latin typeface="Arial" charset="0"/>
              <a:ea typeface="MS PGothic" charset="0"/>
            </a:endParaRPr>
          </a:p>
        </p:txBody>
      </p:sp>
      <p:sp>
        <p:nvSpPr>
          <p:cNvPr id="5" name="Espace réservé du contenu 6"/>
          <p:cNvSpPr>
            <a:spLocks noGrp="1"/>
          </p:cNvSpPr>
          <p:nvPr>
            <p:ph sz="quarter" idx="4294967295"/>
          </p:nvPr>
        </p:nvSpPr>
        <p:spPr>
          <a:xfrm>
            <a:off x="4232723" y="2459309"/>
            <a:ext cx="4681090" cy="40321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N Institute for </a:t>
            </a:r>
            <a:r>
              <a:rPr lang="fr-FR" sz="900" dirty="0" err="1">
                <a:latin typeface="Arial" charset="0"/>
                <a:ea typeface="MS PGothic" charset="0"/>
              </a:rPr>
              <a:t>Healthcare</a:t>
            </a:r>
            <a:r>
              <a:rPr lang="fr-FR" sz="900" dirty="0">
                <a:latin typeface="Arial" charset="0"/>
                <a:ea typeface="MS PGothic" charset="0"/>
              </a:rPr>
              <a:t> </a:t>
            </a:r>
            <a:r>
              <a:rPr lang="fr-FR" sz="900" dirty="0" err="1">
                <a:latin typeface="Arial" charset="0"/>
                <a:ea typeface="MS PGothic" charset="0"/>
              </a:rPr>
              <a:t>Improvement</a:t>
            </a:r>
            <a:r>
              <a:rPr lang="fr-FR" sz="900" dirty="0">
                <a:latin typeface="Arial" charset="0"/>
                <a:ea typeface="MS PGothic" charset="0"/>
              </a:rPr>
              <a:t> (IHI):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Institute for Safe Medication Practices (ISMP):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N Institute of </a:t>
            </a:r>
            <a:r>
              <a:rPr lang="fr-FR" sz="900" dirty="0" err="1">
                <a:latin typeface="Arial" charset="0"/>
                <a:ea typeface="MS PGothic" charset="0"/>
              </a:rPr>
              <a:t>Medicine</a:t>
            </a:r>
            <a:r>
              <a:rPr lang="fr-FR" sz="900" dirty="0">
                <a:latin typeface="Arial" charset="0"/>
                <a:ea typeface="MS PGothic" charset="0"/>
              </a:rPr>
              <a:t> (IOM):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Joint Commission on Accreditation of Healthcare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Organisations (JCAHO):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National Academy for State Health Policy (NASHP):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National Association of Public Hospitals and Health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 err="1">
                <a:latin typeface="Arial" charset="0"/>
                <a:ea typeface="MS PGothic" charset="0"/>
              </a:rPr>
              <a:t>Systems</a:t>
            </a:r>
            <a:r>
              <a:rPr lang="fr-FR" sz="900" dirty="0">
                <a:latin typeface="Arial" charset="0"/>
                <a:ea typeface="MS PGothic" charset="0"/>
              </a:rPr>
              <a:t> (NAPH):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N National Center for Patient </a:t>
            </a:r>
            <a:r>
              <a:rPr lang="fr-FR" sz="900" dirty="0" err="1">
                <a:latin typeface="Arial" charset="0"/>
                <a:ea typeface="MS PGothic" charset="0"/>
              </a:rPr>
              <a:t>Safety</a:t>
            </a:r>
            <a:r>
              <a:rPr lang="fr-FR" sz="900" dirty="0">
                <a:latin typeface="Arial" charset="0"/>
                <a:ea typeface="MS PGothic" charset="0"/>
              </a:rPr>
              <a:t> (NCPS):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National Committee for Quality Assurance (NCQA):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National Coordinating Council for Medication Error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Reporting and Prevention (NCCMERP): USA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National Patient Safety Agency (NPSA): UK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New South Wales Therapeutic Advisory Group (NSW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TAG): </a:t>
            </a:r>
            <a:r>
              <a:rPr lang="fr-FR" sz="900" dirty="0" err="1">
                <a:latin typeface="Arial" charset="0"/>
                <a:ea typeface="MS PGothic" charset="0"/>
              </a:rPr>
              <a:t>Australia</a:t>
            </a:r>
            <a:endParaRPr lang="fr-FR" sz="9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Northern Sydney Health (NSH): Australia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Quality Interagency Coordination Task Force (</a:t>
            </a:r>
            <a:r>
              <a:rPr lang="en-US" sz="900" dirty="0" err="1">
                <a:latin typeface="Arial" charset="0"/>
                <a:ea typeface="MS PGothic" charset="0"/>
              </a:rPr>
              <a:t>QuIC</a:t>
            </a:r>
            <a:r>
              <a:rPr lang="en-US" sz="900" dirty="0">
                <a:latin typeface="Arial" charset="0"/>
                <a:ea typeface="MS PGothic" charset="0"/>
              </a:rPr>
              <a:t>): US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The Royal College of Physicians and Surgeons of Canada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>
                <a:latin typeface="Arial" charset="0"/>
                <a:ea typeface="MS PGothic" charset="0"/>
              </a:rPr>
              <a:t>(RCPSC): Canada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United Kingdom Department of Health: UK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N Victorian Drug Usage and Advisory Committee (VDUAC):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900" dirty="0" err="1">
                <a:latin typeface="Arial" charset="0"/>
                <a:ea typeface="MS PGothic" charset="0"/>
              </a:rPr>
              <a:t>Australia</a:t>
            </a:r>
            <a:endParaRPr lang="fr-FR" sz="900" dirty="0">
              <a:latin typeface="Arial" charset="0"/>
              <a:ea typeface="MS PGothic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00" dirty="0">
                <a:latin typeface="Arial" charset="0"/>
                <a:ea typeface="MS PGothic" charset="0"/>
              </a:rPr>
              <a:t> World Health </a:t>
            </a:r>
            <a:r>
              <a:rPr lang="en-US" sz="900" dirty="0" err="1">
                <a:latin typeface="Arial" charset="0"/>
                <a:ea typeface="MS PGothic" charset="0"/>
              </a:rPr>
              <a:t>Organisation</a:t>
            </a:r>
            <a:r>
              <a:rPr lang="en-US" sz="900" dirty="0">
                <a:latin typeface="Arial" charset="0"/>
                <a:ea typeface="MS PGothic" charset="0"/>
              </a:rPr>
              <a:t> (WHO): International</a:t>
            </a:r>
            <a:endParaRPr lang="fr-FR" sz="900" dirty="0">
              <a:latin typeface="Arial" charset="0"/>
              <a:ea typeface="MS PGothic" charset="0"/>
            </a:endParaRPr>
          </a:p>
        </p:txBody>
      </p:sp>
      <p:pic>
        <p:nvPicPr>
          <p:cNvPr id="6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terms and corresponding definitions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20637"/>
              </p:ext>
            </p:extLst>
          </p:nvPr>
        </p:nvGraphicFramePr>
        <p:xfrm>
          <a:off x="247202" y="2601021"/>
          <a:ext cx="4048479" cy="316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002"/>
                <a:gridCol w="1630477"/>
              </a:tblGrid>
              <a:tr h="23680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FFFFFF"/>
                          </a:solidFill>
                          <a:latin typeface="+mj-lt"/>
                          <a:cs typeface="Calibri" pitchFamily="34" charset="0"/>
                        </a:rPr>
                        <a:t>Terms</a:t>
                      </a:r>
                      <a:r>
                        <a:rPr lang="fr-FR" sz="1400" dirty="0" smtClean="0">
                          <a:solidFill>
                            <a:srgbClr val="FFFFFF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endParaRPr lang="fr-FR" sz="1400" dirty="0">
                        <a:solidFill>
                          <a:srgbClr val="FFFFFF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1" marR="91441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baseline="0" dirty="0" err="1" smtClean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Number</a:t>
                      </a:r>
                      <a:r>
                        <a:rPr lang="fr-FR" sz="1400" kern="1200" baseline="0" dirty="0" smtClean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of </a:t>
                      </a:r>
                      <a:r>
                        <a:rPr lang="fr-FR" sz="1400" kern="1200" baseline="0" dirty="0" err="1" smtClean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definitions</a:t>
                      </a:r>
                      <a:r>
                        <a:rPr lang="fr-FR" sz="1400" kern="1200" baseline="0" dirty="0" smtClean="0">
                          <a:solidFill>
                            <a:srgbClr val="FFFFFF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(total)</a:t>
                      </a:r>
                      <a:endParaRPr lang="fr-FR" sz="1400" dirty="0">
                        <a:solidFill>
                          <a:srgbClr val="FFFFFF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1" marR="91441" marT="45712" marB="45712" anchor="ctr"/>
                </a:tc>
              </a:tr>
              <a:tr h="2649741"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drug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endParaRPr lang="fr-FR" sz="12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itchFamily="34" charset="0"/>
                      </a:endParaRP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drug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reaction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effect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incident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medication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reaction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Critical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Critical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incident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Error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Incident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Medical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error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Medication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error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10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3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13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8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3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7</a:t>
                      </a:r>
                    </a:p>
                  </a:txBody>
                  <a:tcPr marL="91441" marR="91441" marT="45712" marB="45712"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774141"/>
              </p:ext>
            </p:extLst>
          </p:nvPr>
        </p:nvGraphicFramePr>
        <p:xfrm>
          <a:off x="4547404" y="2601021"/>
          <a:ext cx="4366409" cy="3043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679"/>
                <a:gridCol w="1670730"/>
              </a:tblGrid>
              <a:tr h="22570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bg1"/>
                          </a:solidFill>
                          <a:latin typeface="+mj-lt"/>
                          <a:cs typeface="Calibri" pitchFamily="34" charset="0"/>
                        </a:rPr>
                        <a:t>Terms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latin typeface="+mj-lt"/>
                          <a:cs typeface="Calibri" pitchFamily="34" charset="0"/>
                        </a:rPr>
                        <a:t> </a:t>
                      </a:r>
                      <a:endParaRPr lang="fr-FR" sz="1400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1" marR="91441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Number</a:t>
                      </a:r>
                      <a:r>
                        <a:rPr lang="fr-FR" sz="140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of </a:t>
                      </a:r>
                      <a:r>
                        <a:rPr lang="fr-FR" sz="1400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definitions</a:t>
                      </a:r>
                      <a:r>
                        <a:rPr lang="fr-FR" sz="140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(total)</a:t>
                      </a:r>
                      <a:endParaRPr lang="fr-FR" sz="1400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1" marR="91441" marT="45712" marB="45712" anchor="ctr"/>
                </a:tc>
              </a:tr>
              <a:tr h="2525563">
                <a:tc>
                  <a:txBody>
                    <a:bodyPr/>
                    <a:lstStyle/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Medication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incident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Near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miss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Potential adverse drug event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Potential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Potential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error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Preventable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drug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Preventable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Sentinel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Serious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Side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effect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Significant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Unpreventable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adverse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event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8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4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3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5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  <a:p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2</a:t>
                      </a:r>
                    </a:p>
                  </a:txBody>
                  <a:tcPr marL="91441" marR="91441" marT="45712" marB="45712"/>
                </a:tc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1936192" y="5879966"/>
            <a:ext cx="4718978" cy="70426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8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Arial" charset="0"/>
              </a:rPr>
            </a:b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Total of 119 definitions for 25 terms</a:t>
            </a:r>
          </a:p>
          <a:p>
            <a:pPr algn="ctr">
              <a:lnSpc>
                <a:spcPct val="80000"/>
              </a:lnSpc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r>
              <a:rPr lang="fr-FR" sz="700" dirty="0">
                <a:solidFill>
                  <a:srgbClr val="000090"/>
                </a:solidFill>
                <a:latin typeface="Arial" charset="0"/>
              </a:rPr>
              <a:t>:</a:t>
            </a:r>
          </a:p>
        </p:txBody>
      </p:sp>
      <p:pic>
        <p:nvPicPr>
          <p:cNvPr id="7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8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global system 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Sharing tasks and tools  </a:t>
            </a:r>
            <a:r>
              <a:rPr lang="en-US" dirty="0" smtClean="0">
                <a:solidFill>
                  <a:srgbClr val="A2C816"/>
                </a:solidFill>
                <a:cs typeface="Arial"/>
                <a:sym typeface="Wingdings"/>
              </a:rPr>
              <a:t></a:t>
            </a:r>
            <a:r>
              <a:rPr lang="en-GB" dirty="0" smtClean="0">
                <a:solidFill>
                  <a:srgbClr val="A2C816"/>
                </a:solidFill>
                <a:cs typeface="Arial"/>
              </a:rPr>
              <a:t>  </a:t>
            </a:r>
            <a:r>
              <a:rPr lang="en-GB" dirty="0" smtClean="0">
                <a:cs typeface="Arial"/>
              </a:rPr>
              <a:t>reduce </a:t>
            </a:r>
            <a:r>
              <a:rPr lang="en-GB" dirty="0">
                <a:cs typeface="Arial"/>
              </a:rPr>
              <a:t>human and financial </a:t>
            </a:r>
            <a:r>
              <a:rPr lang="en-GB" dirty="0" smtClean="0">
                <a:cs typeface="Arial"/>
              </a:rPr>
              <a:t>needs</a:t>
            </a:r>
            <a:endParaRPr lang="en-GB" dirty="0">
              <a:cs typeface="Arial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One </a:t>
            </a:r>
            <a:r>
              <a:rPr lang="en-GB" b="1" dirty="0">
                <a:cs typeface="Arial"/>
              </a:rPr>
              <a:t>stop shop </a:t>
            </a:r>
            <a:r>
              <a:rPr lang="en-GB" dirty="0">
                <a:cs typeface="Arial"/>
              </a:rPr>
              <a:t>for the reporter </a:t>
            </a:r>
            <a:r>
              <a:rPr lang="en-US" dirty="0">
                <a:solidFill>
                  <a:srgbClr val="A2C816"/>
                </a:solidFill>
                <a:cs typeface="Arial"/>
                <a:sym typeface="Wingdings"/>
              </a:rPr>
              <a:t></a:t>
            </a:r>
            <a:r>
              <a:rPr lang="en-GB" dirty="0">
                <a:solidFill>
                  <a:srgbClr val="A2C816"/>
                </a:solidFill>
                <a:cs typeface="Arial"/>
              </a:rPr>
              <a:t> </a:t>
            </a:r>
            <a:r>
              <a:rPr lang="en-GB" dirty="0" smtClean="0">
                <a:cs typeface="Arial"/>
              </a:rPr>
              <a:t> </a:t>
            </a:r>
            <a:r>
              <a:rPr lang="en-GB" dirty="0">
                <a:cs typeface="Arial"/>
              </a:rPr>
              <a:t>reduce problem of </a:t>
            </a:r>
            <a:r>
              <a:rPr lang="en-GB" dirty="0" smtClean="0">
                <a:cs typeface="Arial"/>
              </a:rPr>
              <a:t>underreporting</a:t>
            </a:r>
            <a:endParaRPr lang="en-GB" dirty="0">
              <a:cs typeface="Arial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Global </a:t>
            </a:r>
            <a:r>
              <a:rPr lang="en-GB" dirty="0" smtClean="0">
                <a:cs typeface="Arial"/>
              </a:rPr>
              <a:t>database </a:t>
            </a:r>
            <a:r>
              <a:rPr lang="en-US" dirty="0" smtClean="0">
                <a:solidFill>
                  <a:srgbClr val="A2C816"/>
                </a:solidFill>
                <a:cs typeface="Arial"/>
                <a:sym typeface="Wingdings"/>
              </a:rPr>
              <a:t></a:t>
            </a:r>
            <a:r>
              <a:rPr lang="en-GB" dirty="0" smtClean="0">
                <a:solidFill>
                  <a:srgbClr val="A2C816"/>
                </a:solidFill>
                <a:cs typeface="Arial"/>
              </a:rPr>
              <a:t> </a:t>
            </a:r>
            <a:r>
              <a:rPr lang="en-GB" dirty="0" smtClean="0">
                <a:cs typeface="Arial"/>
              </a:rPr>
              <a:t> </a:t>
            </a:r>
            <a:r>
              <a:rPr lang="en-GB" dirty="0">
                <a:cs typeface="Arial"/>
              </a:rPr>
              <a:t>earlier detection of signals to  risk </a:t>
            </a:r>
            <a:r>
              <a:rPr lang="en-GB" dirty="0" smtClean="0">
                <a:cs typeface="Arial"/>
              </a:rPr>
              <a:t>minimization</a:t>
            </a:r>
            <a:endParaRPr lang="en-GB" dirty="0">
              <a:cs typeface="Arial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>
                <a:cs typeface="Arial"/>
              </a:rPr>
              <a:t>Sharing expertise and cross </a:t>
            </a:r>
            <a:r>
              <a:rPr lang="en-GB" dirty="0" smtClean="0">
                <a:cs typeface="Arial"/>
              </a:rPr>
              <a:t>learning</a:t>
            </a:r>
            <a:endParaRPr lang="en-GB" dirty="0">
              <a:cs typeface="Arial"/>
            </a:endParaRPr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4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Guideline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35" y="2242226"/>
            <a:ext cx="3406041" cy="427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280003" y="2273585"/>
            <a:ext cx="4633810" cy="41710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en-GB" sz="1600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Objectives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05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Increase </a:t>
            </a: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the capacity of national PVC to identify and </a:t>
            </a:r>
            <a:r>
              <a:rPr lang="en-US" sz="1400" dirty="0" err="1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analyse</a:t>
            </a: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preventable </a:t>
            </a: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Stimulate </a:t>
            </a: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cooperation between national PVC and the World Alliance for Patient </a:t>
            </a: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Safety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1400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 algn="ctr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en-GB" sz="1600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Guidelines intended for</a:t>
            </a:r>
            <a:endParaRPr lang="en-GB" sz="1600" b="1" dirty="0">
              <a:solidFill>
                <a:schemeClr val="accent1"/>
              </a:solidFill>
              <a:ea typeface="ＭＳ Ｐゴシック" pitchFamily="34" charset="-128"/>
              <a:cs typeface="Arial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050" b="1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err="1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Pharmacovigilance</a:t>
            </a: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Centres</a:t>
            </a:r>
            <a:endParaRPr lang="en-US" sz="14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Medication Safety Organizations</a:t>
            </a:r>
            <a:endParaRPr lang="en-US" sz="14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Patient </a:t>
            </a: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Safety </a:t>
            </a: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Organizations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Health </a:t>
            </a:r>
            <a:r>
              <a:rPr lang="en-US" sz="1400" dirty="0" err="1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professonals</a:t>
            </a:r>
            <a:endParaRPr lang="en-US" sz="14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</p:txBody>
      </p:sp>
      <p:pic>
        <p:nvPicPr>
          <p:cNvPr id="6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4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Increase the capacity of national PVC to identify and </a:t>
            </a:r>
            <a:r>
              <a:rPr lang="en-US" sz="2800" dirty="0" err="1" smtClean="0"/>
              <a:t>analyse</a:t>
            </a:r>
            <a:r>
              <a:rPr lang="en-US" sz="2800" dirty="0" smtClean="0"/>
              <a:t> preventable 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and Identify preventable Adverse Drug Reactions (ADRs) and medication errors(ME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Analyze preventable ADRs and ME </a:t>
            </a:r>
            <a:r>
              <a:rPr lang="en-US" dirty="0" smtClean="0"/>
              <a:t>reports</a:t>
            </a:r>
            <a:endParaRPr lang="en-US" dirty="0"/>
          </a:p>
          <a:p>
            <a:r>
              <a:rPr lang="en-US" dirty="0"/>
              <a:t>Put in place actions to minimize the risk of occurrence of preventable ADRs and ME</a:t>
            </a:r>
          </a:p>
          <a:p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5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Pharmacovigilance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73701" y="2414706"/>
            <a:ext cx="6757075" cy="580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 Collection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473701" y="3173745"/>
            <a:ext cx="6757075" cy="580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Case Validation and Analysis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473701" y="3932784"/>
            <a:ext cx="6757075" cy="580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Building up Database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473701" y="4691823"/>
            <a:ext cx="6757075" cy="580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Detection and Signal Validation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473701" y="5450863"/>
            <a:ext cx="6757075" cy="580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 Cause Analysis and RMA</a:t>
            </a:r>
            <a:endParaRPr lang="en-US" b="1" dirty="0"/>
          </a:p>
        </p:txBody>
      </p:sp>
      <p:pic>
        <p:nvPicPr>
          <p:cNvPr id="22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8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 and Identify preventable ADRs and ME</a:t>
            </a:r>
            <a:endParaRPr lang="en-US" dirty="0"/>
          </a:p>
        </p:txBody>
      </p:sp>
      <p:graphicFrame>
        <p:nvGraphicFramePr>
          <p:cNvPr id="4" name="Diagramme 5"/>
          <p:cNvGraphicFramePr/>
          <p:nvPr>
            <p:extLst>
              <p:ext uri="{D42A27DB-BD31-4B8C-83A1-F6EECF244321}">
                <p14:modId xmlns:p14="http://schemas.microsoft.com/office/powerpoint/2010/main" val="908674001"/>
              </p:ext>
            </p:extLst>
          </p:nvPr>
        </p:nvGraphicFramePr>
        <p:xfrm>
          <a:off x="251520" y="2345792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9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reporting form </a:t>
            </a:r>
            <a:br>
              <a:rPr lang="en-US" dirty="0"/>
            </a:br>
            <a:r>
              <a:rPr lang="en-US" dirty="0"/>
              <a:t>Needs 5 Blocks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246964"/>
              </p:ext>
            </p:extLst>
          </p:nvPr>
        </p:nvGraphicFramePr>
        <p:xfrm>
          <a:off x="457200" y="2038256"/>
          <a:ext cx="82912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7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6347186" cy="36707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important is the problem 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contributing factors 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</a:t>
            </a:r>
            <a:r>
              <a:rPr lang="en-US" dirty="0" smtClean="0"/>
              <a:t>should PV centers be interested </a:t>
            </a:r>
            <a:r>
              <a:rPr lang="en-US" dirty="0"/>
              <a:t>in </a:t>
            </a:r>
            <a:r>
              <a:rPr lang="en-US" dirty="0" smtClean="0"/>
              <a:t>ME 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</a:t>
            </a:r>
            <a:r>
              <a:rPr lang="en-US" dirty="0" smtClean="0"/>
              <a:t>to manage ME ?</a:t>
            </a:r>
            <a:endParaRPr lang="en-US" dirty="0"/>
          </a:p>
        </p:txBody>
      </p:sp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9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Data (1)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13546" y="2289266"/>
            <a:ext cx="4689310" cy="41710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en-GB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Health Products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1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Medicines, vaccines and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combined </a:t>
            </a: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oral contraceptives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Diagnostic radiology products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Biological products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Medical devices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Dietary products and food 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additives</a:t>
            </a:r>
            <a:endParaRPr lang="en-US" sz="1600" dirty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Herbals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Homeopathic products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Cosmetics products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 Veterinary products</a:t>
            </a:r>
          </a:p>
        </p:txBody>
      </p:sp>
      <p:sp>
        <p:nvSpPr>
          <p:cNvPr id="5" name="ZoneTexte 5"/>
          <p:cNvSpPr txBox="1"/>
          <p:nvPr/>
        </p:nvSpPr>
        <p:spPr>
          <a:xfrm>
            <a:off x="5926159" y="2924944"/>
            <a:ext cx="2987654" cy="2616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Common Items 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Name: Brand </a:t>
            </a:r>
            <a:r>
              <a:rPr lang="fr-FR" dirty="0" err="1" smtClean="0">
                <a:solidFill>
                  <a:schemeClr val="bg1"/>
                </a:solidFill>
              </a:rPr>
              <a:t>name</a:t>
            </a:r>
            <a:r>
              <a:rPr lang="fr-FR" dirty="0" smtClean="0">
                <a:solidFill>
                  <a:schemeClr val="bg1"/>
                </a:solidFill>
              </a:rPr>
              <a:t> and INN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Indication/ </a:t>
            </a:r>
            <a:r>
              <a:rPr lang="fr-FR" dirty="0" err="1" smtClean="0">
                <a:solidFill>
                  <a:schemeClr val="bg1"/>
                </a:solidFill>
              </a:rPr>
              <a:t>reason</a:t>
            </a:r>
            <a:r>
              <a:rPr lang="fr-FR" dirty="0" smtClean="0">
                <a:solidFill>
                  <a:schemeClr val="bg1"/>
                </a:solidFill>
              </a:rPr>
              <a:t> for use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r>
              <a:rPr lang="fr-FR" i="1" dirty="0" smtClean="0">
                <a:solidFill>
                  <a:schemeClr val="bg1"/>
                </a:solidFill>
              </a:rPr>
              <a:t>Dose - Route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r>
              <a:rPr lang="fr-FR" dirty="0" err="1" smtClean="0">
                <a:solidFill>
                  <a:schemeClr val="bg1"/>
                </a:solidFill>
              </a:rPr>
              <a:t>Duration</a:t>
            </a:r>
            <a:r>
              <a:rPr lang="fr-FR" dirty="0" smtClean="0">
                <a:solidFill>
                  <a:schemeClr val="bg1"/>
                </a:solidFill>
              </a:rPr>
              <a:t> : Start and stop date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bg1"/>
                </a:solidFill>
              </a:rPr>
              <a:t>Action </a:t>
            </a:r>
            <a:r>
              <a:rPr lang="fr-FR" dirty="0" err="1" smtClean="0">
                <a:solidFill>
                  <a:schemeClr val="bg1"/>
                </a:solidFill>
              </a:rPr>
              <a:t>taken</a:t>
            </a:r>
            <a:endParaRPr lang="fr-FR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Data (2)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020752" y="2289266"/>
            <a:ext cx="5143536" cy="41710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  <a:spcBef>
                <a:spcPts val="0"/>
              </a:spcBef>
              <a:buFontTx/>
              <a:buNone/>
            </a:pPr>
            <a:r>
              <a:rPr lang="en-GB" b="1" dirty="0" smtClean="0">
                <a:solidFill>
                  <a:schemeClr val="accent1"/>
                </a:solidFill>
                <a:ea typeface="ＭＳ Ｐゴシック" pitchFamily="34" charset="-128"/>
                <a:cs typeface="Arial"/>
              </a:rPr>
              <a:t>Context /circumstances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FontTx/>
              <a:buNone/>
            </a:pPr>
            <a:endParaRPr lang="en-GB" sz="1100" b="1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Normal conditions of use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u="sng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Medication errors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Treatment failure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Drug-drug interactions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Dependence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Resistance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Abuse, misuse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Poisoning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err="1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Toxicomany</a:t>
            </a:r>
            <a:endParaRPr lang="en-GB" sz="1600" dirty="0" smtClean="0">
              <a:solidFill>
                <a:srgbClr val="000000"/>
              </a:solidFill>
              <a:ea typeface="ＭＳ Ｐゴシック" pitchFamily="34" charset="-128"/>
              <a:cs typeface="Arial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  <a:cs typeface="Arial"/>
              </a:rPr>
              <a:t>Defective products or counterfeit products</a:t>
            </a:r>
          </a:p>
        </p:txBody>
      </p:sp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4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beyond classic 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PV </a:t>
            </a:r>
            <a:r>
              <a:rPr lang="en-US" dirty="0" err="1" smtClean="0"/>
              <a:t>centres</a:t>
            </a:r>
            <a:r>
              <a:rPr lang="en-US" dirty="0" smtClean="0"/>
              <a:t> need </a:t>
            </a:r>
            <a:r>
              <a:rPr lang="en-US" dirty="0"/>
              <a:t>to adapt classic PV tools and methods to manage ME within PV </a:t>
            </a:r>
            <a:r>
              <a:rPr lang="en-US" dirty="0" err="1" smtClean="0"/>
              <a:t>centres</a:t>
            </a:r>
            <a:endParaRPr lang="en-US" dirty="0"/>
          </a:p>
          <a:p>
            <a:r>
              <a:rPr lang="en-US" dirty="0"/>
              <a:t>Expand the role of PV </a:t>
            </a:r>
            <a:r>
              <a:rPr lang="en-US" dirty="0" err="1"/>
              <a:t>centres</a:t>
            </a:r>
            <a:r>
              <a:rPr lang="en-US" dirty="0"/>
              <a:t> to the detection and the management of </a:t>
            </a:r>
            <a:r>
              <a:rPr lang="en-US" dirty="0" smtClean="0"/>
              <a:t>ME</a:t>
            </a:r>
            <a:endParaRPr lang="en-US" dirty="0"/>
          </a:p>
          <a:p>
            <a:r>
              <a:rPr lang="en-US" dirty="0"/>
              <a:t>Needs to develop new tools for analyzing</a:t>
            </a:r>
          </a:p>
          <a:p>
            <a:pPr lvl="1"/>
            <a:r>
              <a:rPr lang="en-US" dirty="0"/>
              <a:t>Preventability method: </a:t>
            </a:r>
          </a:p>
          <a:p>
            <a:pPr lvl="1"/>
            <a:r>
              <a:rPr lang="en-US" dirty="0"/>
              <a:t>ME classification, </a:t>
            </a:r>
            <a:endParaRPr lang="en-US" dirty="0" smtClean="0"/>
          </a:p>
          <a:p>
            <a:pPr lvl="1"/>
            <a:r>
              <a:rPr lang="en-US" dirty="0" smtClean="0"/>
              <a:t>Root </a:t>
            </a:r>
            <a:r>
              <a:rPr lang="en-US" dirty="0"/>
              <a:t>Cause Analysis</a:t>
            </a:r>
          </a:p>
          <a:p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3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Preventability </a:t>
            </a:r>
            <a:r>
              <a:rPr lang="en-US" dirty="0" err="1" smtClean="0"/>
              <a:t>Assessement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Preventability</a:t>
            </a:r>
          </a:p>
          <a:p>
            <a:pPr marL="349250" lvl="1" indent="0">
              <a:buNone/>
            </a:pPr>
            <a:r>
              <a:rPr lang="en-US" dirty="0" smtClean="0"/>
              <a:t>Preventability </a:t>
            </a:r>
            <a:r>
              <a:rPr lang="en-US" dirty="0"/>
              <a:t>implies that methods for averting a given injury are </a:t>
            </a:r>
            <a:r>
              <a:rPr lang="en-US" dirty="0" smtClean="0"/>
              <a:t>known </a:t>
            </a:r>
            <a:r>
              <a:rPr lang="en-US" dirty="0"/>
              <a:t>and that an adverse event, results from failure to apply </a:t>
            </a:r>
            <a:r>
              <a:rPr lang="en-US" dirty="0" smtClean="0"/>
              <a:t>that </a:t>
            </a:r>
            <a:r>
              <a:rPr lang="en-US" dirty="0"/>
              <a:t>knowledge</a:t>
            </a:r>
            <a:endParaRPr lang="en-US" sz="15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1500" dirty="0" err="1">
                <a:solidFill>
                  <a:schemeClr val="tx1"/>
                </a:solidFill>
              </a:rPr>
              <a:t>Leape</a:t>
            </a:r>
            <a:r>
              <a:rPr lang="en-US" sz="1500" dirty="0">
                <a:solidFill>
                  <a:schemeClr val="tx1"/>
                </a:solidFill>
              </a:rPr>
              <a:t>, 1993</a:t>
            </a:r>
          </a:p>
          <a:p>
            <a:r>
              <a:rPr lang="en-US" b="1" dirty="0" smtClean="0">
                <a:solidFill>
                  <a:srgbClr val="A2C816"/>
                </a:solidFill>
              </a:rPr>
              <a:t>Preventable</a:t>
            </a:r>
          </a:p>
          <a:p>
            <a:pPr marL="349250" lvl="1" indent="0">
              <a:buNone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can be avoided by the implementation of appropriate </a:t>
            </a:r>
            <a:r>
              <a:rPr lang="en-US" dirty="0" smtClean="0"/>
              <a:t>measures</a:t>
            </a:r>
            <a:endParaRPr lang="en-US" dirty="0"/>
          </a:p>
          <a:p>
            <a:r>
              <a:rPr lang="en-US" sz="1900" b="1" dirty="0">
                <a:solidFill>
                  <a:srgbClr val="A2C816"/>
                </a:solidFill>
              </a:rPr>
              <a:t>Preventable Adverse Drug </a:t>
            </a:r>
            <a:r>
              <a:rPr lang="en-US" sz="1900" b="1" dirty="0" smtClean="0">
                <a:solidFill>
                  <a:srgbClr val="A2C816"/>
                </a:solidFill>
              </a:rPr>
              <a:t>Reaction</a:t>
            </a:r>
          </a:p>
          <a:p>
            <a:pPr marL="349250" lvl="1" indent="0">
              <a:buNone/>
            </a:pPr>
            <a:r>
              <a:rPr lang="en-US" dirty="0" smtClean="0"/>
              <a:t>An </a:t>
            </a:r>
            <a:r>
              <a:rPr lang="en-US" dirty="0"/>
              <a:t>injury that is the result of an error at any stage of the treatment process</a:t>
            </a:r>
          </a:p>
          <a:p>
            <a:endParaRPr lang="en-US" dirty="0"/>
          </a:p>
        </p:txBody>
      </p:sp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9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612775" y="109759"/>
            <a:ext cx="8153400" cy="1217165"/>
          </a:xfrm>
        </p:spPr>
        <p:txBody>
          <a:bodyPr>
            <a:normAutofit fontScale="90000"/>
          </a:bodyPr>
          <a:lstStyle/>
          <a:p>
            <a:r>
              <a:rPr lang="en-US" altLang="fr-FR" sz="4000" dirty="0" smtClean="0">
                <a:latin typeface="Tw Cen MT" pitchFamily="34" charset="0"/>
              </a:rPr>
              <a:t>Preventability </a:t>
            </a:r>
            <a:r>
              <a:rPr lang="en-US" altLang="fr-FR" sz="4000" dirty="0" err="1" smtClean="0">
                <a:latin typeface="Tw Cen MT" pitchFamily="34" charset="0"/>
              </a:rPr>
              <a:t>Assessement</a:t>
            </a:r>
            <a:r>
              <a:rPr lang="en-US" altLang="fr-FR" sz="4000" dirty="0" smtClean="0">
                <a:latin typeface="Tw Cen MT" pitchFamily="34" charset="0"/>
              </a:rPr>
              <a:t/>
            </a:r>
            <a:br>
              <a:rPr lang="en-US" altLang="fr-FR" sz="4000" dirty="0" smtClean="0">
                <a:latin typeface="Tw Cen MT" pitchFamily="34" charset="0"/>
              </a:rPr>
            </a:br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Tool to detect </a:t>
            </a:r>
            <a:r>
              <a:rPr lang="en-US" altLang="fr-FR" dirty="0" err="1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pADRS</a:t>
            </a:r>
            <a:r>
              <a:rPr lang="en-US" altLang="fr-FR" dirty="0" smtClean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: </a:t>
            </a:r>
            <a:r>
              <a:rPr lang="en-US" altLang="fr-FR" dirty="0" smtClean="0">
                <a:solidFill>
                  <a:srgbClr val="FFFF00"/>
                </a:solidFill>
                <a:latin typeface="Tw Cen MT" pitchFamily="34" charset="0"/>
              </a:rPr>
              <a:t>The P Method</a:t>
            </a:r>
            <a:endParaRPr lang="fr-FR" altLang="fr-FR" dirty="0" smtClean="0">
              <a:solidFill>
                <a:srgbClr val="FFFF00"/>
              </a:solidFill>
              <a:latin typeface="Tw Cen MT" pitchFamily="34" charset="0"/>
            </a:endParaRP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1843667"/>
            <a:ext cx="3498425" cy="3889589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C024E54-DE89-41FE-9095-32A462E1B99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26924"/>
            <a:ext cx="4923632" cy="541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3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135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Tw Cen MT" pitchFamily="34" charset="0"/>
              </a:rPr>
              <a:t>Preventability Method</a:t>
            </a:r>
            <a:br>
              <a:rPr lang="en-US" dirty="0" smtClean="0">
                <a:latin typeface="Tw Cen MT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w Cen MT" pitchFamily="34" charset="0"/>
              </a:rPr>
              <a:t>The P Method</a:t>
            </a:r>
            <a:endParaRPr lang="fr-FR" sz="3200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5357813"/>
          </a:xfrm>
        </p:spPr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sz="7000" b="1" dirty="0" smtClean="0">
                <a:solidFill>
                  <a:srgbClr val="0070C0"/>
                </a:solidFill>
              </a:rPr>
              <a:t>Preventability Method concept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sz="5000" dirty="0" smtClean="0"/>
              <a:t> </a:t>
            </a:r>
            <a:r>
              <a:rPr lang="en-US" sz="5000" dirty="0" smtClean="0"/>
              <a:t>Allows systematic detection of </a:t>
            </a:r>
            <a:r>
              <a:rPr lang="en-US" sz="5000" b="1" dirty="0" smtClean="0"/>
              <a:t>ME and any irrational use of drugs</a:t>
            </a:r>
            <a:r>
              <a:rPr lang="en-US" sz="5000" dirty="0" smtClean="0"/>
              <a:t>,  within ADRs reported to PVCs</a:t>
            </a:r>
          </a:p>
          <a:p>
            <a:pPr>
              <a:defRPr/>
            </a:pPr>
            <a:r>
              <a:rPr lang="en-US" sz="5000" dirty="0" smtClean="0"/>
              <a:t>Based on the identification of </a:t>
            </a:r>
            <a:r>
              <a:rPr lang="en-US" sz="5000" b="1" dirty="0" smtClean="0">
                <a:solidFill>
                  <a:srgbClr val="0070C0"/>
                </a:solidFill>
              </a:rPr>
              <a:t>any well known </a:t>
            </a:r>
            <a:r>
              <a:rPr lang="en-US" sz="5000" b="1" dirty="0" smtClean="0">
                <a:solidFill>
                  <a:schemeClr val="tx1"/>
                </a:solidFill>
              </a:rPr>
              <a:t>preventable</a:t>
            </a:r>
            <a:r>
              <a:rPr lang="en-US" sz="5000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risk factors</a:t>
            </a:r>
            <a:r>
              <a:rPr lang="en-US" sz="5000" b="1" dirty="0" smtClean="0">
                <a:solidFill>
                  <a:srgbClr val="0070C0"/>
                </a:solidFill>
              </a:rPr>
              <a:t> </a:t>
            </a:r>
            <a:r>
              <a:rPr lang="en-US" sz="5000" dirty="0" smtClean="0"/>
              <a:t>that increases the likelihood of ADRs occurrence : </a:t>
            </a:r>
            <a:r>
              <a:rPr lang="en-US" sz="5000" b="1" dirty="0" smtClean="0">
                <a:solidFill>
                  <a:srgbClr val="0070C0"/>
                </a:solidFill>
              </a:rPr>
              <a:t>20 </a:t>
            </a:r>
            <a:r>
              <a:rPr lang="en-US" sz="5000" b="1" dirty="0">
                <a:solidFill>
                  <a:srgbClr val="0070C0"/>
                </a:solidFill>
              </a:rPr>
              <a:t>defined preventability </a:t>
            </a:r>
            <a:r>
              <a:rPr lang="en-US" sz="5000" b="1" dirty="0" smtClean="0">
                <a:solidFill>
                  <a:srgbClr val="0070C0"/>
                </a:solidFill>
              </a:rPr>
              <a:t>criteria. </a:t>
            </a:r>
          </a:p>
          <a:p>
            <a:pPr>
              <a:defRPr/>
            </a:pPr>
            <a:r>
              <a:rPr lang="en-US" sz="5000" dirty="0" smtClean="0"/>
              <a:t>Risk factors are related to </a:t>
            </a:r>
          </a:p>
          <a:p>
            <a:pPr lvl="1">
              <a:defRPr/>
            </a:pPr>
            <a:r>
              <a:rPr lang="en-US" sz="5000" b="1" dirty="0" smtClean="0">
                <a:solidFill>
                  <a:schemeClr val="tx1"/>
                </a:solidFill>
              </a:rPr>
              <a:t>HCP Practices </a:t>
            </a:r>
          </a:p>
          <a:p>
            <a:pPr lvl="1">
              <a:defRPr/>
            </a:pPr>
            <a:r>
              <a:rPr lang="en-US" sz="5000" b="1" dirty="0" smtClean="0">
                <a:solidFill>
                  <a:schemeClr val="tx1"/>
                </a:solidFill>
              </a:rPr>
              <a:t>Patient behavior</a:t>
            </a:r>
          </a:p>
          <a:p>
            <a:pPr lvl="1">
              <a:defRPr/>
            </a:pPr>
            <a:r>
              <a:rPr lang="en-US" sz="5000" b="1" dirty="0" smtClean="0">
                <a:solidFill>
                  <a:schemeClr val="tx1"/>
                </a:solidFill>
              </a:rPr>
              <a:t>Product quality</a:t>
            </a:r>
          </a:p>
          <a:p>
            <a:pPr marL="349250" lvl="1" indent="0">
              <a:buNone/>
              <a:defRPr/>
            </a:pPr>
            <a:endParaRPr lang="fr-FR" sz="5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fr-FR" sz="5000" dirty="0" smtClean="0"/>
              <a:t>Result of the method assessment:</a:t>
            </a:r>
          </a:p>
          <a:p>
            <a:pPr lvl="1">
              <a:defRPr/>
            </a:pPr>
            <a:r>
              <a:rPr lang="en-US" altLang="fr-FR" sz="5000" b="1" dirty="0" smtClean="0">
                <a:solidFill>
                  <a:schemeClr val="tx1"/>
                </a:solidFill>
              </a:rPr>
              <a:t>Preventable:</a:t>
            </a:r>
            <a:r>
              <a:rPr lang="en-US" altLang="fr-FR" sz="5000" dirty="0" smtClean="0"/>
              <a:t> at least one preventability criteria is identified </a:t>
            </a:r>
          </a:p>
          <a:p>
            <a:pPr lvl="1">
              <a:defRPr/>
            </a:pPr>
            <a:r>
              <a:rPr lang="en-US" altLang="fr-FR" sz="5000" b="1" dirty="0" smtClean="0">
                <a:solidFill>
                  <a:schemeClr val="tx1"/>
                </a:solidFill>
              </a:rPr>
              <a:t>Non preventable</a:t>
            </a:r>
            <a:r>
              <a:rPr lang="en-US" altLang="fr-FR" sz="5000" b="1" dirty="0" smtClean="0">
                <a:solidFill>
                  <a:srgbClr val="0070C0"/>
                </a:solidFill>
              </a:rPr>
              <a:t>: </a:t>
            </a:r>
            <a:r>
              <a:rPr lang="en-US" altLang="fr-FR" sz="5000" dirty="0" smtClean="0"/>
              <a:t>none of the preventability criteria is identified</a:t>
            </a:r>
          </a:p>
          <a:p>
            <a:pPr lvl="1">
              <a:defRPr/>
            </a:pPr>
            <a:r>
              <a:rPr lang="en-US" altLang="fr-FR" sz="5000" b="1" dirty="0" smtClean="0">
                <a:solidFill>
                  <a:schemeClr val="tx1"/>
                </a:solidFill>
              </a:rPr>
              <a:t>Not assessable: </a:t>
            </a:r>
            <a:r>
              <a:rPr lang="en-US" altLang="fr-FR" sz="5000" dirty="0" smtClean="0"/>
              <a:t>there is insufficient data for preventability assessment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FF3A180-8802-440A-B3C0-64F78C1A66B2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4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altLang="fr-FR" sz="2400" dirty="0" smtClean="0"/>
              <a:t>Preventable and Non Preventable ADR</a:t>
            </a:r>
            <a:br>
              <a:rPr lang="en-US" altLang="fr-FR" sz="2400" dirty="0" smtClean="0"/>
            </a:br>
            <a:r>
              <a:rPr lang="en-US" altLang="fr-FR" sz="2800" b="1" dirty="0" smtClean="0">
                <a:solidFill>
                  <a:srgbClr val="FFFF00"/>
                </a:solidFill>
              </a:rPr>
              <a:t>NOT FROZEN Statement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    Closely linked to how drug is used and monitored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Depends on:</a:t>
            </a:r>
          </a:p>
          <a:p>
            <a:pPr lvl="1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Time, space</a:t>
            </a:r>
          </a:p>
          <a:p>
            <a:pPr lvl="1">
              <a:defRPr/>
            </a:pPr>
            <a:r>
              <a:rPr lang="en-US" sz="2000" dirty="0" smtClean="0"/>
              <a:t>Current state of knowledge on mechanism of ADR occurrence</a:t>
            </a:r>
          </a:p>
          <a:p>
            <a:pPr lvl="1">
              <a:defRPr/>
            </a:pPr>
            <a:r>
              <a:rPr lang="en-US" sz="2000" dirty="0" smtClean="0"/>
              <a:t>Capacity of health services in developing therapeutic protocols and making tools and analysis for reducing the occurrence of ADR</a:t>
            </a:r>
          </a:p>
          <a:p>
            <a:pPr marL="366713" lvl="1" indent="0">
              <a:buFont typeface="Wingdings 2" pitchFamily="18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Then, a Non preventable ADR may, in future, become a preventable ADR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smtClean="0"/>
              <a:t>Non preventable ADR in a country may be stated as a preventable ADR in another one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50036CE-E137-4E2A-9377-EBC25FF8F1A9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7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390" y="4182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Role of Pharmacovigilance centres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528" y="1724790"/>
            <a:ext cx="7972372" cy="4845092"/>
          </a:xfrm>
        </p:spPr>
        <p:txBody>
          <a:bodyPr>
            <a:normAutofit/>
          </a:bodyPr>
          <a:lstStyle/>
          <a:p>
            <a:r>
              <a:rPr lang="en-GB" dirty="0" smtClean="0"/>
              <a:t>PVC’s are in the heart of clinical practice, Public Health and Patient Safety Promotion</a:t>
            </a:r>
          </a:p>
          <a:p>
            <a:r>
              <a:rPr lang="en-GB" dirty="0" smtClean="0"/>
              <a:t>Adverse reaction are the entry point for PV practices</a:t>
            </a:r>
          </a:p>
          <a:p>
            <a:r>
              <a:rPr lang="en-GB" dirty="0" smtClean="0"/>
              <a:t>Capacity building of PV professionals should focus on how AR’s (risk for the patient and for the population) can </a:t>
            </a:r>
            <a:r>
              <a:rPr lang="en-GB" dirty="0"/>
              <a:t>b</a:t>
            </a:r>
            <a:r>
              <a:rPr lang="en-GB" dirty="0" smtClean="0"/>
              <a:t>e managed in order to:</a:t>
            </a:r>
          </a:p>
          <a:p>
            <a:pPr lvl="1"/>
            <a:r>
              <a:rPr lang="en-GB" dirty="0" smtClean="0"/>
              <a:t>To diagnose professionally the AE’s as a patient clinical state (risk identification)</a:t>
            </a:r>
          </a:p>
          <a:p>
            <a:pPr lvl="1"/>
            <a:r>
              <a:rPr lang="en-GB" dirty="0" smtClean="0"/>
              <a:t>To understand how and why it happened (risk management)</a:t>
            </a:r>
          </a:p>
          <a:p>
            <a:pPr lvl="1"/>
            <a:r>
              <a:rPr lang="en-GB" dirty="0" smtClean="0"/>
              <a:t>To anticipate de risk in order to avoid it occurrence (risk minimisation)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Pharmacovigilance</a:t>
            </a:r>
            <a:r>
              <a:rPr lang="en-US" dirty="0"/>
              <a:t> </a:t>
            </a:r>
            <a:r>
              <a:rPr lang="en-US" dirty="0" smtClean="0"/>
              <a:t>towards </a:t>
            </a:r>
            <a:r>
              <a:rPr lang="en-US" dirty="0"/>
              <a:t>maturity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50</a:t>
            </a:r>
            <a:r>
              <a:rPr lang="en-US" b="1" dirty="0"/>
              <a:t>’s and 60’s</a:t>
            </a:r>
            <a:r>
              <a:rPr lang="en-US" dirty="0"/>
              <a:t>: from nothing to reacting late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70</a:t>
            </a:r>
            <a:r>
              <a:rPr lang="en-US" b="1" dirty="0"/>
              <a:t>’</a:t>
            </a:r>
            <a:r>
              <a:rPr lang="en-US" b="1" dirty="0" smtClean="0"/>
              <a:t>s</a:t>
            </a:r>
            <a:r>
              <a:rPr lang="en-US" dirty="0" smtClean="0"/>
              <a:t>: </a:t>
            </a:r>
            <a:r>
              <a:rPr lang="en-US" dirty="0"/>
              <a:t>foundation of </a:t>
            </a:r>
            <a:r>
              <a:rPr lang="en-US" dirty="0" err="1"/>
              <a:t>Pharmacovigilance</a:t>
            </a:r>
            <a:r>
              <a:rPr lang="en-US" dirty="0"/>
              <a:t> principles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80</a:t>
            </a:r>
            <a:r>
              <a:rPr lang="en-US" b="1" dirty="0"/>
              <a:t>’s to 90’s </a:t>
            </a:r>
            <a:r>
              <a:rPr lang="en-US" dirty="0"/>
              <a:t>: From reacting late to reacting earlier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2000’s</a:t>
            </a:r>
            <a:r>
              <a:rPr lang="en-US" dirty="0" smtClean="0"/>
              <a:t> : </a:t>
            </a:r>
            <a:r>
              <a:rPr lang="en-US" dirty="0"/>
              <a:t>Getting proactive and fast reacting toward risks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62000" y="2472267"/>
            <a:ext cx="1266824" cy="4216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1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5945445" y="296839"/>
            <a:ext cx="3198555" cy="196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1987410" cy="184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824" y="2262184"/>
            <a:ext cx="5648512" cy="399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926292" y="2407403"/>
            <a:ext cx="7610476" cy="3344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w Cen MT" charset="0"/>
              </a:rPr>
              <a:t>Adverse Drug Reactions “ADRs</a:t>
            </a:r>
            <a:r>
              <a:rPr lang="en-US" sz="2800" b="1" dirty="0" smtClean="0">
                <a:solidFill>
                  <a:srgbClr val="000000"/>
                </a:solidFill>
                <a:latin typeface="Tw Cen MT" charset="0"/>
              </a:rPr>
              <a:t>”</a:t>
            </a:r>
            <a:endParaRPr lang="en-US" dirty="0">
              <a:solidFill>
                <a:srgbClr val="FFFFFF"/>
              </a:solidFill>
              <a:latin typeface="Tw Cen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solidFill>
                  <a:srgbClr val="FFFFFF"/>
                </a:solidFill>
                <a:latin typeface="Tw Cen MT" charset="0"/>
              </a:rPr>
              <a:t>“Noxious and unintended effect resulting not only from the authorized use of a medicinal product at normal doses, but also </a:t>
            </a:r>
            <a:r>
              <a:rPr lang="en-US" sz="3200" b="1" dirty="0">
                <a:solidFill>
                  <a:schemeClr val="bg1"/>
                </a:solidFill>
                <a:latin typeface="Tw Cen MT" charset="0"/>
              </a:rPr>
              <a:t>from medication errors</a:t>
            </a:r>
            <a:r>
              <a:rPr lang="en-US" dirty="0">
                <a:solidFill>
                  <a:srgbClr val="FF0000"/>
                </a:solidFill>
                <a:latin typeface="Tw Cen MT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Tw Cen MT" charset="0"/>
              </a:rPr>
              <a:t>and uses outside the terms of the marketing authorization, including the </a:t>
            </a:r>
            <a:r>
              <a:rPr lang="en-US" sz="3200" b="1" dirty="0">
                <a:solidFill>
                  <a:schemeClr val="bg1"/>
                </a:solidFill>
                <a:latin typeface="Tw Cen MT" charset="0"/>
              </a:rPr>
              <a:t>misuse</a:t>
            </a:r>
            <a:r>
              <a:rPr lang="en-US" dirty="0">
                <a:solidFill>
                  <a:srgbClr val="FFFFFF"/>
                </a:solidFill>
                <a:latin typeface="Tw Cen MT" charset="0"/>
              </a:rPr>
              <a:t> and </a:t>
            </a:r>
            <a:r>
              <a:rPr lang="en-US" sz="3200" b="1" dirty="0">
                <a:solidFill>
                  <a:schemeClr val="bg1"/>
                </a:solidFill>
                <a:latin typeface="Tw Cen MT" charset="0"/>
              </a:rPr>
              <a:t>abuse</a:t>
            </a:r>
            <a:r>
              <a:rPr lang="en-US" dirty="0">
                <a:solidFill>
                  <a:srgbClr val="FFFFFF"/>
                </a:solidFill>
                <a:latin typeface="Tw Cen MT" charset="0"/>
              </a:rPr>
              <a:t> of the medicinal product</a:t>
            </a:r>
            <a:r>
              <a:rPr lang="en-US" dirty="0" smtClean="0">
                <a:solidFill>
                  <a:srgbClr val="FFFFFF"/>
                </a:solidFill>
                <a:latin typeface="Tw Cen MT" charset="0"/>
              </a:rPr>
              <a:t>” </a:t>
            </a:r>
            <a:endParaRPr lang="en-US" dirty="0">
              <a:solidFill>
                <a:srgbClr val="FFFFFF"/>
              </a:solidFill>
              <a:latin typeface="Tw Cen MT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400" dirty="0">
                <a:solidFill>
                  <a:srgbClr val="FFFFFF"/>
                </a:solidFill>
                <a:latin typeface="Tw Cen MT" charset="0"/>
              </a:rPr>
              <a:t>Directive 2010/84/EU of the European Parliament and of the Council</a:t>
            </a:r>
          </a:p>
        </p:txBody>
      </p:sp>
    </p:spTree>
    <p:extLst>
      <p:ext uri="{BB962C8B-B14F-4D97-AF65-F5344CB8AC3E}">
        <p14:creationId xmlns:p14="http://schemas.microsoft.com/office/powerpoint/2010/main" val="21895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16548" y="2266284"/>
            <a:ext cx="7610476" cy="38369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Tw Cen MT" charset="0"/>
                <a:ea typeface="MS PGothic" charset="0"/>
                <a:cs typeface="MS PGothic" charset="0"/>
              </a:rPr>
              <a:t>Medication Error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“An unintended failure </a:t>
            </a:r>
            <a:r>
              <a:rPr lang="en-US" b="1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in the treatment process </a:t>
            </a:r>
            <a:r>
              <a:rPr lang="en-US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that leads to, or has the potential to lead to </a:t>
            </a:r>
            <a:r>
              <a:rPr lang="en-US" b="1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harm to the patient</a:t>
            </a:r>
            <a:r>
              <a:rPr lang="en-US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”</a:t>
            </a:r>
          </a:p>
          <a:p>
            <a:pPr algn="r">
              <a:buFont typeface="Wingdings" charset="0"/>
              <a:buNone/>
            </a:pPr>
            <a:r>
              <a:rPr lang="fr-FR" sz="1600" dirty="0" err="1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Ferner</a:t>
            </a:r>
            <a:r>
              <a:rPr lang="fr-FR" sz="1600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 &amp; </a:t>
            </a:r>
            <a:r>
              <a:rPr lang="fr-FR" sz="1600" dirty="0" err="1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Aronson</a:t>
            </a:r>
            <a:r>
              <a:rPr lang="fr-FR" sz="1600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 Lancet 2000: 355(9208): 947‐</a:t>
            </a:r>
            <a:r>
              <a:rPr lang="fr-FR" sz="1600" dirty="0" smtClean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8</a:t>
            </a:r>
            <a:endParaRPr lang="en-US" sz="2400" b="1" dirty="0">
              <a:solidFill>
                <a:srgbClr val="0070C0"/>
              </a:solidFill>
              <a:latin typeface="Tw Cen MT" charset="0"/>
              <a:ea typeface="MS PGothic" charset="0"/>
              <a:cs typeface="MS PGothic" charset="0"/>
            </a:endParaRPr>
          </a:p>
          <a:p>
            <a:pPr>
              <a:buFont typeface="Wingding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rPr>
              <a:t>Preventable Adverse Drug Reaction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An injury that is the result of </a:t>
            </a:r>
            <a:r>
              <a:rPr lang="en-US" b="1" dirty="0">
                <a:solidFill>
                  <a:schemeClr val="bg1"/>
                </a:solidFill>
                <a:latin typeface="Tw Cen MT" charset="0"/>
                <a:ea typeface="MS PGothic" charset="0"/>
                <a:cs typeface="MS PGothic" charset="0"/>
              </a:rPr>
              <a:t>an error at any stage of the </a:t>
            </a:r>
            <a:r>
              <a:rPr lang="en-US" b="1" dirty="0" smtClean="0">
                <a:solidFill>
                  <a:schemeClr val="bg1"/>
                </a:solidFill>
                <a:latin typeface="Tw Cen MT" charset="0"/>
                <a:ea typeface="MS PGothic" charset="0"/>
                <a:cs typeface="MS PGothic" charset="0"/>
              </a:rPr>
              <a:t>treatment process</a:t>
            </a:r>
            <a:endParaRPr lang="en-US" sz="1600" b="1" dirty="0">
              <a:solidFill>
                <a:schemeClr val="bg1"/>
              </a:solidFill>
              <a:latin typeface="Tw Cen MT" charset="0"/>
              <a:ea typeface="MS PGothic" charset="0"/>
              <a:cs typeface="MS PGothic" charset="0"/>
            </a:endParaRPr>
          </a:p>
          <a:p>
            <a:pPr algn="r">
              <a:buFont typeface="Wingdings" charset="0"/>
              <a:buNone/>
            </a:pPr>
            <a:r>
              <a:rPr lang="en-US" sz="1600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Consensus during the Delphi survey</a:t>
            </a:r>
          </a:p>
        </p:txBody>
      </p:sp>
    </p:spTree>
    <p:extLst>
      <p:ext uri="{BB962C8B-B14F-4D97-AF65-F5344CB8AC3E}">
        <p14:creationId xmlns:p14="http://schemas.microsoft.com/office/powerpoint/2010/main" val="36178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Adverse drug </a:t>
            </a:r>
            <a:r>
              <a:rPr lang="en-US" dirty="0" smtClean="0"/>
              <a:t>reactions are a </a:t>
            </a:r>
            <a:r>
              <a:rPr lang="en-US" b="1" dirty="0" smtClean="0"/>
              <a:t>reality</a:t>
            </a:r>
          </a:p>
          <a:p>
            <a:r>
              <a:rPr lang="en-US" dirty="0" smtClean="0"/>
              <a:t>They have been well known for a long time now</a:t>
            </a:r>
          </a:p>
          <a:p>
            <a:r>
              <a:rPr lang="en-US" dirty="0" smtClean="0"/>
              <a:t>Drugs carry a </a:t>
            </a:r>
            <a:r>
              <a:rPr lang="en-US" b="1" dirty="0" smtClean="0"/>
              <a:t>risk factor </a:t>
            </a:r>
            <a:r>
              <a:rPr lang="en-US" dirty="0" smtClean="0"/>
              <a:t>that can compromise individual of collective health</a:t>
            </a:r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5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harm happen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Drug is</a:t>
            </a:r>
          </a:p>
          <a:p>
            <a:pPr lvl="1"/>
            <a:r>
              <a:rPr lang="en-US" sz="2000" dirty="0"/>
              <a:t>Active substance </a:t>
            </a:r>
            <a:endParaRPr lang="en-US" sz="2000" dirty="0" smtClean="0"/>
          </a:p>
          <a:p>
            <a:pPr lvl="1"/>
            <a:r>
              <a:rPr lang="en-US" sz="2000" dirty="0" smtClean="0"/>
              <a:t>Substance </a:t>
            </a:r>
            <a:r>
              <a:rPr lang="en-US" sz="2000" dirty="0"/>
              <a:t>foreign to the </a:t>
            </a:r>
            <a:r>
              <a:rPr lang="en-US" sz="2000" dirty="0" smtClean="0"/>
              <a:t>body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rrational</a:t>
            </a:r>
            <a:r>
              <a:rPr lang="en-US" sz="2000" dirty="0"/>
              <a:t>/Inappropriate </a:t>
            </a:r>
            <a:r>
              <a:rPr lang="en-US" sz="2000" dirty="0" smtClean="0"/>
              <a:t>use </a:t>
            </a:r>
            <a:r>
              <a:rPr lang="en-US" sz="2000" dirty="0"/>
              <a:t>of drugs </a:t>
            </a:r>
          </a:p>
          <a:p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Contributory Factors</a:t>
            </a:r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-92419" y="2295799"/>
            <a:ext cx="9207595" cy="4091925"/>
            <a:chOff x="-92419" y="2295799"/>
            <a:chExt cx="9207595" cy="4091925"/>
          </a:xfrm>
        </p:grpSpPr>
        <p:sp>
          <p:nvSpPr>
            <p:cNvPr id="124" name="Rectangle 123"/>
            <p:cNvSpPr/>
            <p:nvPr/>
          </p:nvSpPr>
          <p:spPr>
            <a:xfrm>
              <a:off x="30423" y="4220546"/>
              <a:ext cx="9075503" cy="21671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0902" y="2295799"/>
              <a:ext cx="9084274" cy="1924747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0902" y="2295799"/>
              <a:ext cx="1331913" cy="6492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altLang="fr-FR" sz="1200" b="1">
                  <a:latin typeface="Century Gothic"/>
                  <a:cs typeface="Century Gothic"/>
                </a:rPr>
                <a:t>Intrinsic activity 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991591" y="2295799"/>
              <a:ext cx="1279525" cy="6429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fr-FR" sz="1200" b="1">
                  <a:latin typeface="Century Gothic"/>
                  <a:cs typeface="Century Gothic"/>
                </a:rPr>
                <a:t>Patient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529503" y="2295799"/>
              <a:ext cx="1295400" cy="6429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altLang="fr-FR" sz="1200" b="1">
                  <a:latin typeface="Century Gothic"/>
                  <a:cs typeface="Century Gothic"/>
                </a:rPr>
                <a:t>Quality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0902" y="5735310"/>
              <a:ext cx="1439862" cy="6429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altLang="fr-FR" sz="1200" b="1">
                  <a:latin typeface="Century Gothic"/>
                  <a:cs typeface="Century Gothic"/>
                </a:rPr>
                <a:t>Immunological  effect 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437804" y="2295799"/>
              <a:ext cx="1582737" cy="6429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altLang="fr-FR" sz="1200" b="1">
                  <a:latin typeface="Century Gothic"/>
                  <a:cs typeface="Century Gothic"/>
                </a:rPr>
                <a:t>Health care Professionals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0424" y="3892654"/>
              <a:ext cx="1295400" cy="6429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altLang="fr-FR" sz="1400">
                  <a:solidFill>
                    <a:schemeClr val="bg1"/>
                  </a:solidFill>
                  <a:latin typeface="Century Gothic"/>
                  <a:cs typeface="Century Gothic"/>
                </a:rPr>
                <a:t>Drug</a:t>
              </a: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7819176" y="3892654"/>
              <a:ext cx="1296000" cy="648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altLang="fr-FR" sz="1400">
                  <a:solidFill>
                    <a:schemeClr val="bg1"/>
                  </a:solidFill>
                  <a:latin typeface="Century Gothic"/>
                  <a:cs typeface="Century Gothic"/>
                </a:rPr>
                <a:t>Adverse Event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701723" y="5735310"/>
              <a:ext cx="1368425" cy="6477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altLang="fr-FR" sz="1200" b="1">
                  <a:latin typeface="Century Gothic"/>
                  <a:cs typeface="Century Gothic"/>
                </a:rPr>
                <a:t>Health system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587842" y="5735310"/>
              <a:ext cx="1439863" cy="6302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600" b="1" dirty="0">
                <a:latin typeface="Century Gothic"/>
                <a:cs typeface="Century Gothic"/>
              </a:endParaRPr>
            </a:p>
            <a:p>
              <a:pPr algn="ctr">
                <a:defRPr/>
              </a:pPr>
              <a:r>
                <a:rPr lang="fr-FR" sz="1200" b="1" dirty="0">
                  <a:latin typeface="Century Gothic"/>
                  <a:cs typeface="Century Gothic"/>
                </a:rPr>
                <a:t>Distribution and </a:t>
              </a:r>
              <a:r>
                <a:rPr lang="fr-FR" sz="1200" b="1" dirty="0" err="1">
                  <a:latin typeface="Century Gothic"/>
                  <a:cs typeface="Century Gothic"/>
                </a:rPr>
                <a:t>storage</a:t>
              </a:r>
              <a:r>
                <a:rPr lang="fr-FR" sz="1200" b="1" dirty="0">
                  <a:latin typeface="Century Gothic"/>
                  <a:cs typeface="Century Gothic"/>
                </a:rPr>
                <a:t> </a:t>
              </a:r>
            </a:p>
            <a:p>
              <a:pPr algn="ctr">
                <a:defRPr/>
              </a:pPr>
              <a:endParaRPr lang="fr-FR" sz="1600" b="1" dirty="0">
                <a:latin typeface="Century Gothic"/>
                <a:cs typeface="Century Gothic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144783" y="5735310"/>
              <a:ext cx="1439862" cy="6477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altLang="fr-FR" sz="1200" b="1" dirty="0" err="1" smtClean="0">
                  <a:latin typeface="Century Gothic"/>
                  <a:cs typeface="Century Gothic"/>
                </a:rPr>
                <a:t>Ways</a:t>
              </a:r>
              <a:r>
                <a:rPr lang="fr-FR" altLang="fr-FR" sz="1200" b="1" dirty="0" smtClean="0">
                  <a:latin typeface="Century Gothic"/>
                  <a:cs typeface="Century Gothic"/>
                </a:rPr>
                <a:t> of use</a:t>
              </a:r>
              <a:endParaRPr lang="fr-FR" altLang="fr-FR" sz="1200" b="1" dirty="0">
                <a:latin typeface="Century Gothic"/>
                <a:cs typeface="Century Gothic"/>
              </a:endParaRPr>
            </a:p>
          </p:txBody>
        </p:sp>
        <p:cxnSp>
          <p:nvCxnSpPr>
            <p:cNvPr id="23" name="Connecteur droit 23"/>
            <p:cNvCxnSpPr/>
            <p:nvPr/>
          </p:nvCxnSpPr>
          <p:spPr>
            <a:xfrm rot="10800000">
              <a:off x="6458689" y="3034410"/>
              <a:ext cx="1588" cy="1587"/>
            </a:xfrm>
            <a:prstGeom prst="line">
              <a:avLst/>
            </a:prstGeom>
            <a:ln w="2857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33"/>
            <p:cNvSpPr txBox="1">
              <a:spLocks noChangeArrowheads="1"/>
            </p:cNvSpPr>
            <p:nvPr/>
          </p:nvSpPr>
          <p:spPr bwMode="auto">
            <a:xfrm>
              <a:off x="3402654" y="4353908"/>
              <a:ext cx="100647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 dirty="0" err="1">
                  <a:latin typeface="Century Gothic"/>
                  <a:cs typeface="Century Gothic"/>
                </a:rPr>
                <a:t>Misuse</a:t>
              </a:r>
              <a:endParaRPr lang="fr-FR" alt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32" name="ZoneTexte 39"/>
            <p:cNvSpPr txBox="1">
              <a:spLocks noChangeArrowheads="1"/>
            </p:cNvSpPr>
            <p:nvPr/>
          </p:nvSpPr>
          <p:spPr bwMode="auto">
            <a:xfrm>
              <a:off x="2760342" y="5024492"/>
              <a:ext cx="107156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fr-FR" sz="900" dirty="0" err="1">
                  <a:latin typeface="Century Gothic"/>
                  <a:cs typeface="Century Gothic"/>
                </a:rPr>
                <a:t>Ovedose</a:t>
              </a:r>
              <a:endParaRPr 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37" name="ZoneTexte 49"/>
            <p:cNvSpPr txBox="1">
              <a:spLocks noChangeArrowheads="1"/>
            </p:cNvSpPr>
            <p:nvPr/>
          </p:nvSpPr>
          <p:spPr bwMode="auto">
            <a:xfrm>
              <a:off x="1048092" y="3034410"/>
              <a:ext cx="10795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 dirty="0" err="1" smtClean="0">
                  <a:latin typeface="Century Gothic"/>
                  <a:cs typeface="Century Gothic"/>
                </a:rPr>
                <a:t>Raw</a:t>
              </a:r>
              <a:r>
                <a:rPr lang="fr-FR" altLang="fr-FR" sz="900" dirty="0" smtClean="0">
                  <a:latin typeface="Century Gothic"/>
                  <a:cs typeface="Century Gothic"/>
                </a:rPr>
                <a:t> </a:t>
              </a:r>
              <a:r>
                <a:rPr lang="fr-FR" altLang="fr-FR" sz="900" dirty="0" err="1" smtClean="0">
                  <a:latin typeface="Century Gothic"/>
                  <a:cs typeface="Century Gothic"/>
                </a:rPr>
                <a:t>materials</a:t>
              </a:r>
              <a:endParaRPr lang="fr-FR" alt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39" name="ZoneTexte 53"/>
            <p:cNvSpPr txBox="1">
              <a:spLocks noChangeArrowheads="1"/>
            </p:cNvSpPr>
            <p:nvPr/>
          </p:nvSpPr>
          <p:spPr bwMode="auto">
            <a:xfrm>
              <a:off x="1362814" y="3379268"/>
              <a:ext cx="12239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>
                  <a:latin typeface="Century Gothic"/>
                  <a:cs typeface="Century Gothic"/>
                </a:rPr>
                <a:t>Generics and  biosimilars</a:t>
              </a:r>
            </a:p>
          </p:txBody>
        </p:sp>
        <p:sp>
          <p:nvSpPr>
            <p:cNvPr id="40" name="ZoneTexte 56"/>
            <p:cNvSpPr txBox="1">
              <a:spLocks noChangeArrowheads="1"/>
            </p:cNvSpPr>
            <p:nvPr/>
          </p:nvSpPr>
          <p:spPr bwMode="auto">
            <a:xfrm>
              <a:off x="1741081" y="3740424"/>
              <a:ext cx="1253065" cy="375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1" hangingPunct="1"/>
              <a:r>
                <a:rPr lang="fr-FR" altLang="fr-FR" sz="900" dirty="0" err="1" smtClean="0">
                  <a:latin typeface="Century Gothic"/>
                  <a:cs typeface="Century Gothic"/>
                </a:rPr>
                <a:t>Countrefeit</a:t>
              </a:r>
              <a:endParaRPr lang="fr-FR" altLang="fr-FR" sz="900" dirty="0" smtClean="0">
                <a:latin typeface="Century Gothic"/>
                <a:cs typeface="Century Gothic"/>
              </a:endParaRPr>
            </a:p>
            <a:p>
              <a:pPr algn="ctr" eaLnBrk="1" hangingPunct="1"/>
              <a:r>
                <a:rPr lang="fr-FR" altLang="fr-FR" sz="900" dirty="0" err="1" smtClean="0">
                  <a:latin typeface="Century Gothic"/>
                  <a:cs typeface="Century Gothic"/>
                </a:rPr>
                <a:t>substandard</a:t>
              </a:r>
              <a:endParaRPr lang="fr-FR" alt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43" name="ZoneTexte 60"/>
            <p:cNvSpPr txBox="1">
              <a:spLocks noChangeArrowheads="1"/>
            </p:cNvSpPr>
            <p:nvPr/>
          </p:nvSpPr>
          <p:spPr bwMode="auto">
            <a:xfrm>
              <a:off x="18289" y="4548369"/>
              <a:ext cx="11160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 b="0" dirty="0" err="1">
                  <a:latin typeface="Century Gothic"/>
                  <a:cs typeface="Century Gothic"/>
                </a:rPr>
                <a:t>Previous</a:t>
              </a:r>
              <a:r>
                <a:rPr lang="fr-FR" altLang="fr-FR" sz="900" b="0" dirty="0">
                  <a:latin typeface="Century Gothic"/>
                  <a:cs typeface="Century Gothic"/>
                </a:rPr>
                <a:t> </a:t>
              </a:r>
              <a:r>
                <a:rPr lang="fr-FR" altLang="fr-FR" sz="900" b="0" dirty="0" err="1">
                  <a:latin typeface="Century Gothic"/>
                  <a:cs typeface="Century Gothic"/>
                </a:rPr>
                <a:t>sensitization</a:t>
              </a:r>
              <a:endParaRPr lang="fr-FR" altLang="fr-FR" sz="900" b="0" dirty="0">
                <a:latin typeface="Century Gothic"/>
                <a:cs typeface="Century Gothic"/>
              </a:endParaRPr>
            </a:p>
          </p:txBody>
        </p:sp>
        <p:sp>
          <p:nvSpPr>
            <p:cNvPr id="44" name="ZoneTexte 61"/>
            <p:cNvSpPr txBox="1">
              <a:spLocks noChangeArrowheads="1"/>
            </p:cNvSpPr>
            <p:nvPr/>
          </p:nvSpPr>
          <p:spPr bwMode="auto">
            <a:xfrm>
              <a:off x="-67611" y="5051606"/>
              <a:ext cx="84296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 b="0">
                  <a:latin typeface="Century Gothic"/>
                  <a:cs typeface="Century Gothic"/>
                </a:rPr>
                <a:t>Allergen properties</a:t>
              </a:r>
            </a:p>
            <a:p>
              <a:pPr algn="ctr" eaLnBrk="1" hangingPunct="1"/>
              <a:endParaRPr lang="fr-FR" altLang="fr-FR" sz="1100">
                <a:latin typeface="Century Gothic"/>
                <a:cs typeface="Century Gothic"/>
              </a:endParaRPr>
            </a:p>
          </p:txBody>
        </p:sp>
        <p:sp>
          <p:nvSpPr>
            <p:cNvPr id="45" name="ZoneTexte 62"/>
            <p:cNvSpPr txBox="1">
              <a:spLocks noChangeArrowheads="1"/>
            </p:cNvSpPr>
            <p:nvPr/>
          </p:nvSpPr>
          <p:spPr bwMode="auto">
            <a:xfrm>
              <a:off x="1486785" y="4548369"/>
              <a:ext cx="11414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1" hangingPunct="1">
                <a:defRPr/>
              </a:pPr>
              <a:r>
                <a:rPr lang="fr-FR" sz="900" dirty="0" err="1" smtClean="0">
                  <a:latin typeface="Century Gothic"/>
                  <a:cs typeface="Century Gothic"/>
                </a:rPr>
                <a:t>Conventional</a:t>
              </a:r>
              <a:r>
                <a:rPr lang="fr-FR" sz="900" dirty="0" smtClean="0">
                  <a:latin typeface="Century Gothic"/>
                  <a:cs typeface="Century Gothic"/>
                </a:rPr>
                <a:t> </a:t>
              </a:r>
              <a:r>
                <a:rPr lang="fr-FR" sz="900" dirty="0">
                  <a:latin typeface="Century Gothic"/>
                  <a:cs typeface="Century Gothic"/>
                </a:rPr>
                <a:t>circuit</a:t>
              </a:r>
            </a:p>
          </p:txBody>
        </p:sp>
        <p:sp>
          <p:nvSpPr>
            <p:cNvPr id="46" name="Rectangle 63"/>
            <p:cNvSpPr>
              <a:spLocks noChangeArrowheads="1"/>
            </p:cNvSpPr>
            <p:nvPr/>
          </p:nvSpPr>
          <p:spPr bwMode="auto">
            <a:xfrm>
              <a:off x="1095058" y="5146340"/>
              <a:ext cx="11414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latin typeface="Century Gothic"/>
                  <a:cs typeface="Century Gothic"/>
                </a:rPr>
                <a:t>Hors Circuit conventionnel</a:t>
              </a:r>
            </a:p>
          </p:txBody>
        </p:sp>
        <p:sp>
          <p:nvSpPr>
            <p:cNvPr id="50" name="ZoneTexte 69"/>
            <p:cNvSpPr txBox="1">
              <a:spLocks noChangeArrowheads="1"/>
            </p:cNvSpPr>
            <p:nvPr/>
          </p:nvSpPr>
          <p:spPr bwMode="auto">
            <a:xfrm>
              <a:off x="2556107" y="3034410"/>
              <a:ext cx="1130784" cy="343940"/>
            </a:xfrm>
            <a:prstGeom prst="rect">
              <a:avLst/>
            </a:prstGeom>
            <a:noFill/>
            <a:ln w="28575" cmpd="sng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fr-FR" altLang="fr-FR" sz="900" dirty="0" err="1" smtClean="0">
                  <a:latin typeface="Century Gothic"/>
                  <a:cs typeface="Century Gothic"/>
                </a:rPr>
                <a:t>Socio-economic</a:t>
              </a:r>
              <a:r>
                <a:rPr lang="fr-FR" altLang="fr-FR" sz="900" dirty="0" smtClean="0">
                  <a:latin typeface="Century Gothic"/>
                  <a:cs typeface="Century Gothic"/>
                </a:rPr>
                <a:t> </a:t>
              </a:r>
              <a:r>
                <a:rPr lang="fr-FR" altLang="fr-FR" sz="900" dirty="0" err="1">
                  <a:latin typeface="Century Gothic"/>
                  <a:cs typeface="Century Gothic"/>
                </a:rPr>
                <a:t>level</a:t>
              </a:r>
              <a:r>
                <a:rPr lang="fr-FR" altLang="fr-FR" sz="900" dirty="0">
                  <a:latin typeface="Century Gothic"/>
                  <a:cs typeface="Century Gothic"/>
                </a:rPr>
                <a:t> </a:t>
              </a:r>
              <a:endParaRPr lang="fr-FR" altLang="fr-FR" sz="1050" dirty="0">
                <a:latin typeface="Century Gothic"/>
                <a:cs typeface="Century Gothic"/>
              </a:endParaRPr>
            </a:p>
          </p:txBody>
        </p:sp>
        <p:sp>
          <p:nvSpPr>
            <p:cNvPr id="51" name="ZoneTexte 70"/>
            <p:cNvSpPr txBox="1">
              <a:spLocks noChangeArrowheads="1"/>
            </p:cNvSpPr>
            <p:nvPr/>
          </p:nvSpPr>
          <p:spPr bwMode="auto">
            <a:xfrm>
              <a:off x="3161219" y="3516320"/>
              <a:ext cx="92868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fr-FR" sz="900" dirty="0">
                  <a:latin typeface="Century Gothic"/>
                  <a:cs typeface="Century Gothic"/>
                </a:rPr>
                <a:t>B</a:t>
              </a:r>
              <a:r>
                <a:rPr lang="fr-FR" sz="900" dirty="0" smtClean="0">
                  <a:latin typeface="Century Gothic"/>
                  <a:cs typeface="Century Gothic"/>
                </a:rPr>
                <a:t>ackground</a:t>
              </a:r>
              <a:endParaRPr 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52" name="ZoneTexte 71"/>
            <p:cNvSpPr txBox="1">
              <a:spLocks noChangeArrowheads="1"/>
            </p:cNvSpPr>
            <p:nvPr/>
          </p:nvSpPr>
          <p:spPr bwMode="auto">
            <a:xfrm>
              <a:off x="3546240" y="3885122"/>
              <a:ext cx="92868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fr-FR" sz="900" dirty="0" err="1">
                  <a:latin typeface="Century Gothic"/>
                  <a:cs typeface="Century Gothic"/>
                </a:rPr>
                <a:t>Risk</a:t>
              </a:r>
              <a:r>
                <a:rPr lang="fr-FR" sz="900" dirty="0">
                  <a:latin typeface="Century Gothic"/>
                  <a:cs typeface="Century Gothic"/>
                </a:rPr>
                <a:t> </a:t>
              </a:r>
              <a:r>
                <a:rPr lang="fr-FR" sz="900" dirty="0" err="1">
                  <a:latin typeface="Century Gothic"/>
                  <a:cs typeface="Century Gothic"/>
                </a:rPr>
                <a:t>Factors</a:t>
              </a:r>
              <a:endParaRPr 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53" name="ZoneTexte 73"/>
            <p:cNvSpPr txBox="1">
              <a:spLocks noChangeArrowheads="1"/>
            </p:cNvSpPr>
            <p:nvPr/>
          </p:nvSpPr>
          <p:spPr bwMode="auto">
            <a:xfrm>
              <a:off x="2325634" y="5290533"/>
              <a:ext cx="1285875" cy="21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fr-FR" altLang="zh-CN" sz="900" dirty="0" err="1">
                  <a:latin typeface="Century Gothic"/>
                  <a:cs typeface="Century Gothic"/>
                </a:rPr>
                <a:t>Medication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  <a:r>
                <a:rPr lang="fr-FR" altLang="zh-CN" sz="900" dirty="0" err="1">
                  <a:latin typeface="Century Gothic"/>
                  <a:cs typeface="Century Gothic"/>
                </a:rPr>
                <a:t>error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54" name="ZoneTexte 74"/>
            <p:cNvSpPr txBox="1">
              <a:spLocks noChangeArrowheads="1"/>
            </p:cNvSpPr>
            <p:nvPr/>
          </p:nvSpPr>
          <p:spPr bwMode="auto">
            <a:xfrm>
              <a:off x="2943781" y="4619950"/>
              <a:ext cx="12239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fr-FR" altLang="fr-FR" sz="900" dirty="0" err="1">
                  <a:latin typeface="Century Gothic"/>
                  <a:cs typeface="Century Gothic"/>
                </a:rPr>
                <a:t>Pharmaco-dependance</a:t>
              </a:r>
              <a:endParaRPr lang="fr-FR" alt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58" name="ZoneTexte 80"/>
            <p:cNvSpPr txBox="1">
              <a:spLocks noChangeArrowheads="1"/>
            </p:cNvSpPr>
            <p:nvPr/>
          </p:nvSpPr>
          <p:spPr bwMode="auto">
            <a:xfrm>
              <a:off x="7163364" y="3036435"/>
              <a:ext cx="17764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1" hangingPunct="1"/>
              <a:r>
                <a:rPr lang="fr-FR" altLang="fr-FR" sz="900" dirty="0" err="1">
                  <a:latin typeface="Century Gothic"/>
                  <a:cs typeface="Century Gothic"/>
                </a:rPr>
                <a:t>Preclinical</a:t>
              </a:r>
              <a:r>
                <a:rPr lang="fr-FR" altLang="fr-FR" sz="900" dirty="0">
                  <a:latin typeface="Century Gothic"/>
                  <a:cs typeface="Century Gothic"/>
                </a:rPr>
                <a:t> and </a:t>
              </a:r>
              <a:r>
                <a:rPr lang="fr-FR" altLang="fr-FR" sz="900" dirty="0" err="1">
                  <a:latin typeface="Century Gothic"/>
                  <a:cs typeface="Century Gothic"/>
                </a:rPr>
                <a:t>clinical</a:t>
              </a:r>
              <a:r>
                <a:rPr lang="fr-FR" altLang="fr-FR" sz="900" dirty="0">
                  <a:latin typeface="Century Gothic"/>
                  <a:cs typeface="Century Gothic"/>
                </a:rPr>
                <a:t> trials  </a:t>
              </a:r>
              <a:r>
                <a:rPr lang="fr-FR" altLang="fr-FR" sz="900" dirty="0" smtClean="0">
                  <a:latin typeface="Century Gothic"/>
                  <a:cs typeface="Century Gothic"/>
                </a:rPr>
                <a:t>and </a:t>
              </a:r>
              <a:r>
                <a:rPr lang="fr-FR" altLang="fr-FR" sz="900" dirty="0">
                  <a:latin typeface="Century Gothic"/>
                  <a:cs typeface="Century Gothic"/>
                </a:rPr>
                <a:t>post marketing </a:t>
              </a:r>
              <a:r>
                <a:rPr lang="fr-FR" altLang="fr-FR" sz="900" dirty="0" err="1">
                  <a:latin typeface="Century Gothic"/>
                  <a:cs typeface="Century Gothic"/>
                </a:rPr>
                <a:t>studies</a:t>
              </a:r>
              <a:r>
                <a:rPr lang="fr-FR" altLang="fr-FR" sz="9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59" name="ZoneTexte 81"/>
            <p:cNvSpPr txBox="1">
              <a:spLocks noChangeArrowheads="1"/>
            </p:cNvSpPr>
            <p:nvPr/>
          </p:nvSpPr>
          <p:spPr bwMode="auto">
            <a:xfrm>
              <a:off x="7450702" y="3396680"/>
              <a:ext cx="15955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1" hangingPunct="1"/>
              <a:r>
                <a:rPr lang="fr-FR" altLang="fr-FR" sz="900" dirty="0">
                  <a:latin typeface="Century Gothic"/>
                  <a:cs typeface="Century Gothic"/>
                </a:rPr>
                <a:t>  M</a:t>
              </a:r>
              <a:r>
                <a:rPr lang="fr-FR" altLang="fr-FR" sz="900" b="0" dirty="0" smtClean="0">
                  <a:latin typeface="Century Gothic"/>
                  <a:cs typeface="Century Gothic"/>
                </a:rPr>
                <a:t>arketing </a:t>
              </a:r>
              <a:r>
                <a:rPr lang="fr-FR" altLang="fr-FR" sz="900" b="0" dirty="0" err="1">
                  <a:latin typeface="Century Gothic"/>
                  <a:cs typeface="Century Gothic"/>
                </a:rPr>
                <a:t>authorisation</a:t>
              </a:r>
              <a:r>
                <a:rPr lang="fr-FR" altLang="fr-FR" sz="900" b="0" dirty="0">
                  <a:latin typeface="Century Gothic"/>
                  <a:cs typeface="Century Gothic"/>
                </a:rPr>
                <a:t>  </a:t>
              </a:r>
              <a:r>
                <a:rPr lang="fr-FR" altLang="fr-FR" sz="900" b="0" dirty="0" err="1">
                  <a:latin typeface="Century Gothic"/>
                  <a:cs typeface="Century Gothic"/>
                </a:rPr>
                <a:t>procedure</a:t>
              </a:r>
              <a:endParaRPr lang="fr-FR" altLang="fr-FR" sz="900" b="0" dirty="0">
                <a:latin typeface="Century Gothic"/>
                <a:cs typeface="Century Gothic"/>
              </a:endParaRPr>
            </a:p>
          </p:txBody>
        </p:sp>
        <p:sp>
          <p:nvSpPr>
            <p:cNvPr id="60" name="Rectangle 82"/>
            <p:cNvSpPr>
              <a:spLocks noChangeArrowheads="1"/>
            </p:cNvSpPr>
            <p:nvPr/>
          </p:nvSpPr>
          <p:spPr bwMode="auto">
            <a:xfrm>
              <a:off x="6438556" y="3435726"/>
              <a:ext cx="4182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latin typeface="Century Gothic"/>
                  <a:cs typeface="Century Gothic"/>
                </a:rPr>
                <a:t>SMR</a:t>
              </a:r>
              <a:r>
                <a:rPr lang="fr-FR" sz="11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61" name="Rectangle 83"/>
            <p:cNvSpPr>
              <a:spLocks noChangeArrowheads="1"/>
            </p:cNvSpPr>
            <p:nvPr/>
          </p:nvSpPr>
          <p:spPr bwMode="auto">
            <a:xfrm>
              <a:off x="6260252" y="3749823"/>
              <a:ext cx="12239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fr-FR" altLang="fr-FR" sz="900" dirty="0">
                  <a:latin typeface="Century Gothic"/>
                  <a:cs typeface="Century Gothic"/>
                </a:rPr>
                <a:t>Pharmaco -</a:t>
              </a:r>
            </a:p>
            <a:p>
              <a:pPr algn="ctr"/>
              <a:r>
                <a:rPr lang="fr-FR" altLang="fr-FR" sz="900" dirty="0" err="1">
                  <a:latin typeface="Century Gothic"/>
                  <a:cs typeface="Century Gothic"/>
                </a:rPr>
                <a:t>épidémiology</a:t>
              </a:r>
              <a:endParaRPr lang="fr-FR" altLang="fr-FR" sz="900" dirty="0">
                <a:latin typeface="Century Gothic"/>
                <a:cs typeface="Century Gothic"/>
              </a:endParaRPr>
            </a:p>
          </p:txBody>
        </p:sp>
        <p:sp>
          <p:nvSpPr>
            <p:cNvPr id="62" name="Rectangle 85"/>
            <p:cNvSpPr>
              <a:spLocks noChangeArrowheads="1"/>
            </p:cNvSpPr>
            <p:nvPr/>
          </p:nvSpPr>
          <p:spPr bwMode="auto">
            <a:xfrm>
              <a:off x="5593595" y="3034410"/>
              <a:ext cx="120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altLang="fr-FR" sz="900" b="0" dirty="0" err="1">
                  <a:latin typeface="Century Gothic"/>
                  <a:cs typeface="Century Gothic"/>
                </a:rPr>
                <a:t>Spontaneous</a:t>
              </a:r>
              <a:r>
                <a:rPr lang="fr-FR" altLang="fr-FR" sz="900" b="0" dirty="0">
                  <a:latin typeface="Century Gothic"/>
                  <a:cs typeface="Century Gothic"/>
                </a:rPr>
                <a:t> reports</a:t>
              </a:r>
            </a:p>
          </p:txBody>
        </p:sp>
        <p:sp>
          <p:nvSpPr>
            <p:cNvPr id="65" name="Rectangle 90"/>
            <p:cNvSpPr>
              <a:spLocks noChangeArrowheads="1"/>
            </p:cNvSpPr>
            <p:nvPr/>
          </p:nvSpPr>
          <p:spPr bwMode="auto">
            <a:xfrm>
              <a:off x="6201458" y="4499677"/>
              <a:ext cx="95410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 err="1">
                  <a:latin typeface="Century Gothic"/>
                  <a:cs typeface="Century Gothic"/>
                </a:rPr>
                <a:t>Transparency</a:t>
              </a:r>
              <a:endParaRPr lang="fr-FR" altLang="zh-CN" sz="900" dirty="0">
                <a:latin typeface="Century Gothic"/>
                <a:cs typeface="Century Gothic"/>
              </a:endParaRPr>
            </a:p>
          </p:txBody>
        </p:sp>
        <p:sp>
          <p:nvSpPr>
            <p:cNvPr id="66" name="Rectangle 91"/>
            <p:cNvSpPr>
              <a:spLocks noChangeArrowheads="1"/>
            </p:cNvSpPr>
            <p:nvPr/>
          </p:nvSpPr>
          <p:spPr bwMode="auto">
            <a:xfrm>
              <a:off x="6920946" y="5255324"/>
              <a:ext cx="165576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fr-FR" altLang="zh-CN" sz="900" b="0" dirty="0" err="1">
                  <a:latin typeface="Century Gothic"/>
                  <a:cs typeface="Century Gothic"/>
                </a:rPr>
                <a:t>Risk</a:t>
              </a:r>
              <a:r>
                <a:rPr lang="fr-FR" altLang="zh-CN" sz="900" b="0" dirty="0">
                  <a:latin typeface="Century Gothic"/>
                  <a:cs typeface="Century Gothic"/>
                </a:rPr>
                <a:t> management plan</a:t>
              </a:r>
            </a:p>
          </p:txBody>
        </p:sp>
        <p:sp>
          <p:nvSpPr>
            <p:cNvPr id="67" name="Rectangle 92"/>
            <p:cNvSpPr>
              <a:spLocks noChangeArrowheads="1"/>
            </p:cNvSpPr>
            <p:nvPr/>
          </p:nvSpPr>
          <p:spPr bwMode="auto">
            <a:xfrm>
              <a:off x="7207992" y="4805672"/>
              <a:ext cx="147637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fr-FR" altLang="zh-CN" sz="900" b="0" dirty="0" err="1">
                  <a:latin typeface="Century Gothic"/>
                  <a:cs typeface="Century Gothic"/>
                </a:rPr>
                <a:t>Decison</a:t>
              </a:r>
              <a:r>
                <a:rPr lang="fr-FR" altLang="zh-CN" sz="900" b="0" dirty="0">
                  <a:latin typeface="Century Gothic"/>
                  <a:cs typeface="Century Gothic"/>
                </a:rPr>
                <a:t> </a:t>
              </a:r>
              <a:r>
                <a:rPr lang="fr-FR" altLang="zh-CN" sz="900" b="0" dirty="0" err="1">
                  <a:latin typeface="Century Gothic"/>
                  <a:cs typeface="Century Gothic"/>
                </a:rPr>
                <a:t>making</a:t>
              </a:r>
              <a:endParaRPr lang="fr-FR" altLang="zh-CN" sz="900" b="0" dirty="0">
                <a:latin typeface="Century Gothic"/>
                <a:cs typeface="Century Gothic"/>
              </a:endParaRPr>
            </a:p>
          </p:txBody>
        </p:sp>
        <p:sp>
          <p:nvSpPr>
            <p:cNvPr id="68" name="Rectangle 93"/>
            <p:cNvSpPr>
              <a:spLocks noChangeArrowheads="1"/>
            </p:cNvSpPr>
            <p:nvPr/>
          </p:nvSpPr>
          <p:spPr bwMode="auto">
            <a:xfrm>
              <a:off x="5843032" y="4847463"/>
              <a:ext cx="1076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>
                  <a:latin typeface="Century Gothic"/>
                  <a:cs typeface="Century Gothic"/>
                </a:rPr>
                <a:t>Information,</a:t>
              </a:r>
            </a:p>
            <a:p>
              <a:pPr algn="ctr">
                <a:defRPr/>
              </a:pPr>
              <a:r>
                <a:rPr lang="fr-FR" altLang="zh-CN" sz="900" dirty="0">
                  <a:latin typeface="Century Gothic"/>
                  <a:cs typeface="Century Gothic"/>
                </a:rPr>
                <a:t>communication </a:t>
              </a:r>
            </a:p>
          </p:txBody>
        </p:sp>
        <p:sp>
          <p:nvSpPr>
            <p:cNvPr id="70" name="Rectangle 95"/>
            <p:cNvSpPr>
              <a:spLocks noChangeArrowheads="1"/>
            </p:cNvSpPr>
            <p:nvPr/>
          </p:nvSpPr>
          <p:spPr bwMode="auto">
            <a:xfrm>
              <a:off x="5573731" y="5220326"/>
              <a:ext cx="933699" cy="392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altLang="zh-CN" sz="900" dirty="0">
                  <a:latin typeface="Century Gothic"/>
                  <a:cs typeface="Century Gothic"/>
                </a:rPr>
                <a:t>Media </a:t>
              </a:r>
              <a:r>
                <a:rPr lang="fr-FR" altLang="zh-CN" sz="900" dirty="0" err="1">
                  <a:latin typeface="Century Gothic"/>
                  <a:cs typeface="Century Gothic"/>
                </a:rPr>
                <a:t>coverage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  <a:r>
                <a:rPr lang="fr-FR" altLang="zh-CN" sz="105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6187227" y="5735310"/>
              <a:ext cx="1296987" cy="6477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600" b="1" dirty="0">
                <a:latin typeface="Century Gothic"/>
                <a:cs typeface="Century Gothic"/>
              </a:endParaRPr>
            </a:p>
            <a:p>
              <a:pPr algn="ctr">
                <a:defRPr/>
              </a:pPr>
              <a:r>
                <a:rPr lang="fr-FR" sz="1200" b="1" dirty="0" err="1">
                  <a:latin typeface="Century Gothic"/>
                  <a:cs typeface="Century Gothic"/>
                </a:rPr>
                <a:t>Risk</a:t>
              </a:r>
              <a:r>
                <a:rPr lang="fr-FR" sz="1200" b="1" dirty="0">
                  <a:latin typeface="Century Gothic"/>
                  <a:cs typeface="Century Gothic"/>
                </a:rPr>
                <a:t> Management </a:t>
              </a:r>
            </a:p>
            <a:p>
              <a:pPr algn="ctr">
                <a:defRPr/>
              </a:pPr>
              <a:endParaRPr lang="fr-FR" b="1" dirty="0">
                <a:latin typeface="Century Gothic"/>
                <a:cs typeface="Century Gothic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6187227" y="2295799"/>
              <a:ext cx="1368425" cy="6429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fr-FR" sz="1600" b="1" dirty="0">
                <a:latin typeface="Century Gothic"/>
                <a:cs typeface="Century Gothic"/>
              </a:endParaRPr>
            </a:p>
            <a:p>
              <a:pPr algn="ctr">
                <a:defRPr/>
              </a:pPr>
              <a:r>
                <a:rPr lang="fr-FR" sz="1200" b="1" dirty="0" err="1">
                  <a:latin typeface="Century Gothic"/>
                  <a:cs typeface="Century Gothic"/>
                </a:rPr>
                <a:t>Risk</a:t>
              </a:r>
              <a:r>
                <a:rPr lang="fr-FR" sz="1200" b="1" dirty="0">
                  <a:latin typeface="Century Gothic"/>
                  <a:cs typeface="Century Gothic"/>
                </a:rPr>
                <a:t> Evaluation</a:t>
              </a:r>
            </a:p>
            <a:p>
              <a:pPr algn="ctr">
                <a:defRPr/>
              </a:pPr>
              <a:endParaRPr lang="fr-FR" b="1" dirty="0">
                <a:latin typeface="Century Gothic"/>
                <a:cs typeface="Century Gothic"/>
              </a:endParaRPr>
            </a:p>
          </p:txBody>
        </p:sp>
        <p:sp>
          <p:nvSpPr>
            <p:cNvPr id="83" name="Rectangle 95"/>
            <p:cNvSpPr>
              <a:spLocks noChangeArrowheads="1"/>
            </p:cNvSpPr>
            <p:nvPr/>
          </p:nvSpPr>
          <p:spPr bwMode="auto">
            <a:xfrm>
              <a:off x="4125816" y="3034410"/>
              <a:ext cx="1151813" cy="230832"/>
            </a:xfrm>
            <a:prstGeom prst="rect">
              <a:avLst/>
            </a:prstGeom>
            <a:noFill/>
            <a:ln w="28575" cmpd="sng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>
                  <a:latin typeface="Century Gothic"/>
                  <a:cs typeface="Century Gothic"/>
                </a:rPr>
                <a:t>Education</a:t>
              </a:r>
            </a:p>
          </p:txBody>
        </p:sp>
        <p:sp>
          <p:nvSpPr>
            <p:cNvPr id="84" name="Rectangle 95"/>
            <p:cNvSpPr>
              <a:spLocks noChangeArrowheads="1"/>
            </p:cNvSpPr>
            <p:nvPr/>
          </p:nvSpPr>
          <p:spPr bwMode="auto">
            <a:xfrm>
              <a:off x="4474928" y="3485378"/>
              <a:ext cx="9233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>
                  <a:latin typeface="Century Gothic"/>
                  <a:cs typeface="Century Gothic"/>
                </a:rPr>
                <a:t>Implication</a:t>
              </a:r>
            </a:p>
          </p:txBody>
        </p:sp>
        <p:sp>
          <p:nvSpPr>
            <p:cNvPr id="85" name="Rectangle 95"/>
            <p:cNvSpPr>
              <a:spLocks noChangeArrowheads="1"/>
            </p:cNvSpPr>
            <p:nvPr/>
          </p:nvSpPr>
          <p:spPr bwMode="auto">
            <a:xfrm>
              <a:off x="4843458" y="3888323"/>
              <a:ext cx="103936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 err="1">
                  <a:latin typeface="Century Gothic"/>
                  <a:cs typeface="Century Gothic"/>
                </a:rPr>
                <a:t>Workload</a:t>
              </a:r>
              <a:endParaRPr lang="fr-FR" altLang="zh-CN" sz="900" dirty="0">
                <a:latin typeface="Century Gothic"/>
                <a:cs typeface="Century Gothic"/>
              </a:endParaRPr>
            </a:p>
          </p:txBody>
        </p:sp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>
              <a:off x="4644442" y="4473756"/>
              <a:ext cx="134302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 err="1">
                  <a:latin typeface="Century Gothic"/>
                  <a:cs typeface="Century Gothic"/>
                </a:rPr>
                <a:t>Organization</a:t>
              </a:r>
              <a:endParaRPr lang="fr-FR" altLang="zh-CN" sz="900" dirty="0">
                <a:latin typeface="Century Gothic"/>
                <a:cs typeface="Century Gothic"/>
              </a:endParaRPr>
            </a:p>
          </p:txBody>
        </p:sp>
        <p:sp>
          <p:nvSpPr>
            <p:cNvPr id="87" name="Rectangle 95"/>
            <p:cNvSpPr>
              <a:spLocks noChangeArrowheads="1"/>
            </p:cNvSpPr>
            <p:nvPr/>
          </p:nvSpPr>
          <p:spPr bwMode="auto">
            <a:xfrm>
              <a:off x="4282052" y="4805672"/>
              <a:ext cx="1343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fr-FR" altLang="zh-CN" sz="900" dirty="0" err="1">
                  <a:latin typeface="Century Gothic"/>
                  <a:cs typeface="Century Gothic"/>
                </a:rPr>
                <a:t>Therapeutic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  <a:r>
                <a:rPr lang="fr-FR" altLang="zh-CN" sz="900" dirty="0" err="1">
                  <a:latin typeface="Century Gothic"/>
                  <a:cs typeface="Century Gothic"/>
                </a:rPr>
                <a:t>protocols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88" name="Rectangle 95"/>
            <p:cNvSpPr>
              <a:spLocks noChangeArrowheads="1"/>
            </p:cNvSpPr>
            <p:nvPr/>
          </p:nvSpPr>
          <p:spPr bwMode="auto">
            <a:xfrm>
              <a:off x="4020114" y="5276088"/>
              <a:ext cx="134302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fr-FR" altLang="zh-CN" sz="900" dirty="0" err="1">
                  <a:latin typeface="Century Gothic"/>
                  <a:cs typeface="Century Gothic"/>
                </a:rPr>
                <a:t>Strategy</a:t>
              </a:r>
              <a:r>
                <a:rPr lang="fr-FR" altLang="zh-CN" sz="9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-92419" y="3034410"/>
              <a:ext cx="767581" cy="36933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latin typeface="Century Gothic"/>
                  <a:cs typeface="Century Gothic"/>
                </a:rPr>
                <a:t>Principal  </a:t>
              </a:r>
            </a:p>
            <a:p>
              <a:pPr algn="ctr">
                <a:defRPr/>
              </a:pPr>
              <a:r>
                <a:rPr lang="fr-FR" sz="900" dirty="0" err="1">
                  <a:latin typeface="Century Gothic"/>
                  <a:cs typeface="Century Gothic"/>
                </a:rPr>
                <a:t>effect</a:t>
              </a:r>
              <a:r>
                <a:rPr lang="fr-FR" sz="900" dirty="0"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25294" y="3448324"/>
              <a:ext cx="813043" cy="36933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fr-FR" sz="900" dirty="0" err="1">
                  <a:latin typeface="Century Gothic"/>
                  <a:cs typeface="Century Gothic"/>
                </a:rPr>
                <a:t>Secondary</a:t>
              </a:r>
              <a:r>
                <a:rPr lang="fr-FR" sz="900" dirty="0">
                  <a:latin typeface="Century Gothic"/>
                  <a:cs typeface="Century Gothic"/>
                </a:rPr>
                <a:t>  </a:t>
              </a:r>
            </a:p>
            <a:p>
              <a:pPr algn="ctr">
                <a:defRPr/>
              </a:pPr>
              <a:r>
                <a:rPr lang="fr-FR" sz="900" dirty="0">
                  <a:latin typeface="Century Gothic"/>
                  <a:cs typeface="Century Gothic"/>
                </a:rPr>
                <a:t> </a:t>
              </a:r>
              <a:r>
                <a:rPr lang="fr-FR" sz="900" dirty="0" err="1">
                  <a:latin typeface="Century Gothic"/>
                  <a:cs typeface="Century Gothic"/>
                </a:rPr>
                <a:t>effect</a:t>
              </a:r>
              <a:r>
                <a:rPr lang="fr-FR" sz="900" dirty="0">
                  <a:latin typeface="Century Gothic"/>
                  <a:cs typeface="Century Gothic"/>
                </a:rPr>
                <a:t> </a:t>
              </a:r>
            </a:p>
          </p:txBody>
        </p:sp>
        <p:cxnSp>
          <p:nvCxnSpPr>
            <p:cNvPr id="95" name="Connecteur droit 9"/>
            <p:cNvCxnSpPr>
              <a:cxnSpLocks noChangeShapeType="1"/>
            </p:cNvCxnSpPr>
            <p:nvPr/>
          </p:nvCxnSpPr>
          <p:spPr bwMode="auto">
            <a:xfrm rot="5400000" flipH="1" flipV="1">
              <a:off x="1877455" y="4303986"/>
              <a:ext cx="1528762" cy="131445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"/>
            <p:cNvCxnSpPr>
              <a:cxnSpLocks noChangeShapeType="1"/>
            </p:cNvCxnSpPr>
            <p:nvPr/>
          </p:nvCxnSpPr>
          <p:spPr bwMode="auto">
            <a:xfrm rot="5400000" flipH="1" flipV="1">
              <a:off x="3381902" y="4303986"/>
              <a:ext cx="1528762" cy="131445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"/>
            <p:cNvCxnSpPr>
              <a:cxnSpLocks noChangeShapeType="1"/>
            </p:cNvCxnSpPr>
            <p:nvPr/>
          </p:nvCxnSpPr>
          <p:spPr bwMode="auto">
            <a:xfrm rot="5400000" flipH="1" flipV="1">
              <a:off x="4886349" y="4303986"/>
              <a:ext cx="1528762" cy="131445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"/>
            <p:cNvCxnSpPr>
              <a:cxnSpLocks noChangeShapeType="1"/>
            </p:cNvCxnSpPr>
            <p:nvPr/>
          </p:nvCxnSpPr>
          <p:spPr bwMode="auto">
            <a:xfrm rot="5400000" flipH="1" flipV="1">
              <a:off x="6390796" y="4303986"/>
              <a:ext cx="1528762" cy="131445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5"/>
            <p:cNvCxnSpPr>
              <a:cxnSpLocks noChangeShapeType="1"/>
            </p:cNvCxnSpPr>
            <p:nvPr/>
          </p:nvCxnSpPr>
          <p:spPr bwMode="auto">
            <a:xfrm rot="16200000" flipH="1">
              <a:off x="2052583" y="2960912"/>
              <a:ext cx="1281113" cy="1219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Connecteur droit 5"/>
            <p:cNvCxnSpPr>
              <a:cxnSpLocks noChangeShapeType="1"/>
            </p:cNvCxnSpPr>
            <p:nvPr/>
          </p:nvCxnSpPr>
          <p:spPr bwMode="auto">
            <a:xfrm rot="16200000" flipH="1">
              <a:off x="3553352" y="2956199"/>
              <a:ext cx="1281113" cy="1219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Connecteur droit 5"/>
            <p:cNvCxnSpPr>
              <a:cxnSpLocks noChangeShapeType="1"/>
            </p:cNvCxnSpPr>
            <p:nvPr/>
          </p:nvCxnSpPr>
          <p:spPr bwMode="auto">
            <a:xfrm rot="16200000" flipH="1">
              <a:off x="5055817" y="2956199"/>
              <a:ext cx="1281113" cy="1219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Connecteur droit 5"/>
            <p:cNvCxnSpPr>
              <a:cxnSpLocks noChangeShapeType="1"/>
            </p:cNvCxnSpPr>
            <p:nvPr/>
          </p:nvCxnSpPr>
          <p:spPr bwMode="auto">
            <a:xfrm rot="16200000" flipH="1">
              <a:off x="6562247" y="2966498"/>
              <a:ext cx="1281113" cy="1219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Connecteur droit 5"/>
            <p:cNvCxnSpPr>
              <a:cxnSpLocks noChangeShapeType="1"/>
            </p:cNvCxnSpPr>
            <p:nvPr/>
          </p:nvCxnSpPr>
          <p:spPr bwMode="auto">
            <a:xfrm rot="16200000" flipH="1">
              <a:off x="550190" y="2955051"/>
              <a:ext cx="1281113" cy="12192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9"/>
            <p:cNvCxnSpPr>
              <a:cxnSpLocks noChangeShapeType="1"/>
            </p:cNvCxnSpPr>
            <p:nvPr/>
          </p:nvCxnSpPr>
          <p:spPr bwMode="auto">
            <a:xfrm rot="5400000" flipH="1" flipV="1">
              <a:off x="373008" y="4303986"/>
              <a:ext cx="1528762" cy="131445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5"/>
            <p:cNvCxnSpPr>
              <a:cxnSpLocks noChangeShapeType="1"/>
            </p:cNvCxnSpPr>
            <p:nvPr/>
          </p:nvCxnSpPr>
          <p:spPr bwMode="auto">
            <a:xfrm flipV="1">
              <a:off x="6734266" y="3247912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Connecteur droit 5"/>
            <p:cNvCxnSpPr>
              <a:cxnSpLocks noChangeShapeType="1"/>
            </p:cNvCxnSpPr>
            <p:nvPr/>
          </p:nvCxnSpPr>
          <p:spPr bwMode="auto">
            <a:xfrm flipV="1">
              <a:off x="7053058" y="3586880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Connecteur droit 5"/>
            <p:cNvCxnSpPr>
              <a:cxnSpLocks noChangeShapeType="1"/>
            </p:cNvCxnSpPr>
            <p:nvPr/>
          </p:nvCxnSpPr>
          <p:spPr bwMode="auto">
            <a:xfrm flipV="1">
              <a:off x="7374502" y="3925846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Connecteur droit 5"/>
            <p:cNvCxnSpPr>
              <a:cxnSpLocks noChangeShapeType="1"/>
            </p:cNvCxnSpPr>
            <p:nvPr/>
          </p:nvCxnSpPr>
          <p:spPr bwMode="auto">
            <a:xfrm flipV="1">
              <a:off x="6972596" y="3346576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Connecteur droit 5"/>
            <p:cNvCxnSpPr>
              <a:cxnSpLocks noChangeShapeType="1"/>
            </p:cNvCxnSpPr>
            <p:nvPr/>
          </p:nvCxnSpPr>
          <p:spPr bwMode="auto">
            <a:xfrm flipV="1">
              <a:off x="7342149" y="3724078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necteur droit 5"/>
            <p:cNvCxnSpPr>
              <a:cxnSpLocks noChangeShapeType="1"/>
            </p:cNvCxnSpPr>
            <p:nvPr/>
          </p:nvCxnSpPr>
          <p:spPr bwMode="auto">
            <a:xfrm flipV="1">
              <a:off x="5245461" y="3249644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Connecteur droit 5"/>
            <p:cNvCxnSpPr>
              <a:cxnSpLocks noChangeShapeType="1"/>
            </p:cNvCxnSpPr>
            <p:nvPr/>
          </p:nvCxnSpPr>
          <p:spPr bwMode="auto">
            <a:xfrm flipV="1">
              <a:off x="5564253" y="3588612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5"/>
            <p:cNvCxnSpPr>
              <a:cxnSpLocks noChangeShapeType="1"/>
            </p:cNvCxnSpPr>
            <p:nvPr/>
          </p:nvCxnSpPr>
          <p:spPr bwMode="auto">
            <a:xfrm flipV="1">
              <a:off x="5885697" y="3927578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Connecteur droit 5"/>
            <p:cNvCxnSpPr>
              <a:cxnSpLocks noChangeShapeType="1"/>
            </p:cNvCxnSpPr>
            <p:nvPr/>
          </p:nvCxnSpPr>
          <p:spPr bwMode="auto">
            <a:xfrm flipV="1">
              <a:off x="3755704" y="3265242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Connecteur droit 5"/>
            <p:cNvCxnSpPr>
              <a:cxnSpLocks noChangeShapeType="1"/>
            </p:cNvCxnSpPr>
            <p:nvPr/>
          </p:nvCxnSpPr>
          <p:spPr bwMode="auto">
            <a:xfrm flipV="1">
              <a:off x="4074496" y="3604210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Connecteur droit 5"/>
            <p:cNvCxnSpPr>
              <a:cxnSpLocks noChangeShapeType="1"/>
            </p:cNvCxnSpPr>
            <p:nvPr/>
          </p:nvCxnSpPr>
          <p:spPr bwMode="auto">
            <a:xfrm flipV="1">
              <a:off x="4395940" y="3943176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necteur droit 5"/>
            <p:cNvCxnSpPr>
              <a:cxnSpLocks noChangeShapeType="1"/>
            </p:cNvCxnSpPr>
            <p:nvPr/>
          </p:nvCxnSpPr>
          <p:spPr bwMode="auto">
            <a:xfrm flipV="1">
              <a:off x="2198342" y="3201105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necteur droit 5"/>
            <p:cNvCxnSpPr>
              <a:cxnSpLocks noChangeShapeType="1"/>
            </p:cNvCxnSpPr>
            <p:nvPr/>
          </p:nvCxnSpPr>
          <p:spPr bwMode="auto">
            <a:xfrm flipV="1">
              <a:off x="2517134" y="3540073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necteur droit 5"/>
            <p:cNvCxnSpPr>
              <a:cxnSpLocks noChangeShapeType="1"/>
            </p:cNvCxnSpPr>
            <p:nvPr/>
          </p:nvCxnSpPr>
          <p:spPr bwMode="auto">
            <a:xfrm flipV="1">
              <a:off x="2838578" y="3879039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necteur droit 5"/>
            <p:cNvCxnSpPr>
              <a:cxnSpLocks noChangeShapeType="1"/>
            </p:cNvCxnSpPr>
            <p:nvPr/>
          </p:nvCxnSpPr>
          <p:spPr bwMode="auto">
            <a:xfrm flipV="1">
              <a:off x="669449" y="3183586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necteur droit 5"/>
            <p:cNvCxnSpPr>
              <a:cxnSpLocks noChangeShapeType="1"/>
            </p:cNvCxnSpPr>
            <p:nvPr/>
          </p:nvCxnSpPr>
          <p:spPr bwMode="auto">
            <a:xfrm flipV="1">
              <a:off x="1134302" y="3658028"/>
              <a:ext cx="152399" cy="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necteur droit 5"/>
            <p:cNvCxnSpPr>
              <a:cxnSpLocks noChangeShapeType="1"/>
            </p:cNvCxnSpPr>
            <p:nvPr/>
          </p:nvCxnSpPr>
          <p:spPr bwMode="auto">
            <a:xfrm flipV="1">
              <a:off x="4361604" y="4535588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6" name="Connecteur droit 5"/>
            <p:cNvCxnSpPr>
              <a:cxnSpLocks noChangeShapeType="1"/>
            </p:cNvCxnSpPr>
            <p:nvPr/>
          </p:nvCxnSpPr>
          <p:spPr bwMode="auto">
            <a:xfrm flipV="1">
              <a:off x="4088376" y="4858201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7" name="Connecteur droit 5"/>
            <p:cNvCxnSpPr>
              <a:cxnSpLocks noChangeShapeType="1"/>
            </p:cNvCxnSpPr>
            <p:nvPr/>
          </p:nvCxnSpPr>
          <p:spPr bwMode="auto">
            <a:xfrm flipV="1">
              <a:off x="3808549" y="5175001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8" name="Connecteur droit 5"/>
            <p:cNvCxnSpPr>
              <a:cxnSpLocks noChangeShapeType="1"/>
            </p:cNvCxnSpPr>
            <p:nvPr/>
          </p:nvCxnSpPr>
          <p:spPr bwMode="auto">
            <a:xfrm flipV="1">
              <a:off x="3564524" y="5462191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0" name="Connecteur droit 5"/>
            <p:cNvCxnSpPr>
              <a:cxnSpLocks noChangeShapeType="1"/>
            </p:cNvCxnSpPr>
            <p:nvPr/>
          </p:nvCxnSpPr>
          <p:spPr bwMode="auto">
            <a:xfrm flipV="1">
              <a:off x="5806619" y="4636675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1" name="Connecteur droit 5"/>
            <p:cNvCxnSpPr>
              <a:cxnSpLocks noChangeShapeType="1"/>
            </p:cNvCxnSpPr>
            <p:nvPr/>
          </p:nvCxnSpPr>
          <p:spPr bwMode="auto">
            <a:xfrm flipV="1">
              <a:off x="5441196" y="5036501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2" name="Connecteur droit 5"/>
            <p:cNvCxnSpPr>
              <a:cxnSpLocks noChangeShapeType="1"/>
            </p:cNvCxnSpPr>
            <p:nvPr/>
          </p:nvCxnSpPr>
          <p:spPr bwMode="auto">
            <a:xfrm flipV="1">
              <a:off x="5077648" y="5457289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Connecteur droit 3"/>
            <p:cNvCxnSpPr>
              <a:cxnSpLocks noChangeShapeType="1"/>
              <a:stCxn id="15" idx="3"/>
              <a:endCxn id="16" idx="1"/>
            </p:cNvCxnSpPr>
            <p:nvPr/>
          </p:nvCxnSpPr>
          <p:spPr bwMode="auto">
            <a:xfrm>
              <a:off x="1325824" y="4214123"/>
              <a:ext cx="6493352" cy="2531"/>
            </a:xfrm>
            <a:prstGeom prst="line">
              <a:avLst/>
            </a:prstGeom>
            <a:ln w="76200" cmpd="sng">
              <a:headEnd/>
              <a:tailEnd/>
            </a:ln>
            <a:ex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3" name="Connecteur droit 5"/>
            <p:cNvCxnSpPr>
              <a:cxnSpLocks noChangeShapeType="1"/>
            </p:cNvCxnSpPr>
            <p:nvPr/>
          </p:nvCxnSpPr>
          <p:spPr bwMode="auto">
            <a:xfrm flipV="1">
              <a:off x="7264930" y="4665819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Connecteur droit 5"/>
            <p:cNvCxnSpPr>
              <a:cxnSpLocks noChangeShapeType="1"/>
            </p:cNvCxnSpPr>
            <p:nvPr/>
          </p:nvCxnSpPr>
          <p:spPr bwMode="auto">
            <a:xfrm flipV="1">
              <a:off x="6910269" y="5065645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Connecteur droit 5"/>
            <p:cNvCxnSpPr>
              <a:cxnSpLocks noChangeShapeType="1"/>
            </p:cNvCxnSpPr>
            <p:nvPr/>
          </p:nvCxnSpPr>
          <p:spPr bwMode="auto">
            <a:xfrm flipV="1">
              <a:off x="6546721" y="5486433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Connecteur droit 5"/>
            <p:cNvCxnSpPr>
              <a:cxnSpLocks noChangeShapeType="1"/>
            </p:cNvCxnSpPr>
            <p:nvPr/>
          </p:nvCxnSpPr>
          <p:spPr bwMode="auto">
            <a:xfrm flipV="1">
              <a:off x="7220364" y="4919704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Connecteur droit 5"/>
            <p:cNvCxnSpPr>
              <a:cxnSpLocks noChangeShapeType="1"/>
            </p:cNvCxnSpPr>
            <p:nvPr/>
          </p:nvCxnSpPr>
          <p:spPr bwMode="auto">
            <a:xfrm flipV="1">
              <a:off x="6814006" y="5390430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8" name="Connecteur droit 5"/>
            <p:cNvCxnSpPr>
              <a:cxnSpLocks noChangeShapeType="1"/>
            </p:cNvCxnSpPr>
            <p:nvPr/>
          </p:nvCxnSpPr>
          <p:spPr bwMode="auto">
            <a:xfrm flipV="1">
              <a:off x="2652046" y="4769832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9" name="Connecteur droit 5"/>
            <p:cNvCxnSpPr>
              <a:cxnSpLocks noChangeShapeType="1"/>
            </p:cNvCxnSpPr>
            <p:nvPr/>
          </p:nvCxnSpPr>
          <p:spPr bwMode="auto">
            <a:xfrm flipV="1">
              <a:off x="2202878" y="5304764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0" name="Connecteur droit 5"/>
            <p:cNvCxnSpPr>
              <a:cxnSpLocks noChangeShapeType="1"/>
            </p:cNvCxnSpPr>
            <p:nvPr/>
          </p:nvCxnSpPr>
          <p:spPr bwMode="auto">
            <a:xfrm flipV="1">
              <a:off x="1148320" y="4769835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1" name="Connecteur droit 5"/>
            <p:cNvCxnSpPr>
              <a:cxnSpLocks noChangeShapeType="1"/>
            </p:cNvCxnSpPr>
            <p:nvPr/>
          </p:nvCxnSpPr>
          <p:spPr bwMode="auto">
            <a:xfrm flipV="1">
              <a:off x="699152" y="5304767"/>
              <a:ext cx="152399" cy="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43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2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Widening scope </a:t>
            </a:r>
            <a:r>
              <a:rPr lang="en-US" dirty="0" smtClean="0"/>
              <a:t>of </a:t>
            </a:r>
            <a:r>
              <a:rPr lang="en-US" dirty="0" err="1" smtClean="0"/>
              <a:t>Pharmacovigilance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`</a:t>
            </a:r>
          </a:p>
          <a:p>
            <a:pPr marL="0" indent="0" algn="ctr">
              <a:buNone/>
            </a:pPr>
            <a:r>
              <a:rPr lang="en-GB" sz="2800" dirty="0" smtClean="0"/>
              <a:t>Shift </a:t>
            </a:r>
            <a:r>
              <a:rPr lang="en-GB" sz="2800" dirty="0"/>
              <a:t>in focus</a:t>
            </a:r>
          </a:p>
          <a:p>
            <a:pPr marL="0" indent="0" algn="ctr">
              <a:buNone/>
            </a:pPr>
            <a:r>
              <a:rPr lang="en-GB" sz="2800" dirty="0"/>
              <a:t>From drug safety to patient safety </a:t>
            </a:r>
          </a:p>
          <a:p>
            <a:endParaRPr lang="en-US" sz="2800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8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SzPct val="60000"/>
              <a:buNone/>
            </a:pPr>
            <a:endParaRPr lang="fr-FR" altLang="fr-FR" dirty="0"/>
          </a:p>
          <a:p>
            <a:pPr marL="0" lvl="1" indent="0" algn="ctr">
              <a:lnSpc>
                <a:spcPct val="90000"/>
              </a:lnSpc>
              <a:buSzPct val="60000"/>
              <a:buNone/>
            </a:pPr>
            <a:r>
              <a:rPr lang="fr-FR" altLang="fr-FR" sz="3200" dirty="0"/>
              <a:t> </a:t>
            </a:r>
            <a:r>
              <a:rPr lang="en-CA" sz="3200" dirty="0"/>
              <a:t>Since 1963</a:t>
            </a:r>
            <a:br>
              <a:rPr lang="en-CA" sz="3200" dirty="0"/>
            </a:br>
            <a:r>
              <a:rPr lang="en-CA" sz="3200" dirty="0" err="1"/>
              <a:t>Pharmacovigilance</a:t>
            </a:r>
            <a:r>
              <a:rPr lang="en-CA" sz="3200" dirty="0"/>
              <a:t> scope has widened</a:t>
            </a:r>
          </a:p>
          <a:p>
            <a:pPr marL="0" lvl="1" indent="0" algn="ctr">
              <a:lnSpc>
                <a:spcPct val="90000"/>
              </a:lnSpc>
              <a:buSzPct val="60000"/>
              <a:buNone/>
            </a:pPr>
            <a:r>
              <a:rPr lang="en-CA" sz="3200" dirty="0"/>
              <a:t>From ADR related to </a:t>
            </a:r>
            <a:r>
              <a:rPr lang="en-CA" sz="3200" u="sng" dirty="0"/>
              <a:t>medicines</a:t>
            </a:r>
            <a:r>
              <a:rPr lang="en-CA" sz="3200" dirty="0"/>
              <a:t> in </a:t>
            </a:r>
            <a:r>
              <a:rPr lang="en-CA" sz="3200" u="sng" dirty="0"/>
              <a:t>normal use </a:t>
            </a:r>
          </a:p>
          <a:p>
            <a:pPr marL="0" lvl="1" indent="0" algn="ctr">
              <a:lnSpc>
                <a:spcPct val="90000"/>
              </a:lnSpc>
              <a:buSzPct val="60000"/>
              <a:buNone/>
            </a:pPr>
            <a:r>
              <a:rPr lang="en-CA" sz="3200" dirty="0"/>
              <a:t>To</a:t>
            </a:r>
            <a:br>
              <a:rPr lang="en-CA" sz="3200" dirty="0"/>
            </a:br>
            <a:r>
              <a:rPr lang="en-CA" sz="3200" dirty="0"/>
              <a:t>A </a:t>
            </a:r>
            <a:r>
              <a:rPr lang="en-CA" sz="3200" u="sng" dirty="0"/>
              <a:t>Variety of ADR situations  </a:t>
            </a:r>
            <a:r>
              <a:rPr lang="en-CA" sz="3200" dirty="0"/>
              <a:t>related  to </a:t>
            </a:r>
            <a:r>
              <a:rPr lang="en-CA" sz="3200" u="sng" dirty="0"/>
              <a:t>multiple Health Products</a:t>
            </a:r>
            <a:br>
              <a:rPr lang="en-CA" sz="3200" u="sng" dirty="0"/>
            </a:br>
            <a:endParaRPr lang="en-CA" sz="3200" u="sng" dirty="0"/>
          </a:p>
          <a:p>
            <a:pPr marL="0" lvl="1" indent="0" algn="ctr">
              <a:lnSpc>
                <a:spcPct val="90000"/>
              </a:lnSpc>
              <a:buSzPct val="60000"/>
              <a:buNone/>
            </a:pPr>
            <a:r>
              <a:rPr lang="en-CA" sz="3200" b="1" dirty="0">
                <a:solidFill>
                  <a:schemeClr val="tx2"/>
                </a:solidFill>
                <a:ea typeface="ＭＳ Ｐゴシック" pitchFamily="34" charset="-128"/>
                <a:cs typeface="Arial"/>
              </a:rPr>
              <a:t>Creation of multiple Vigilance systems, under multiple structures</a:t>
            </a:r>
            <a:endParaRPr lang="en-US" dirty="0"/>
          </a:p>
        </p:txBody>
      </p:sp>
      <p:pic>
        <p:nvPicPr>
          <p:cNvPr id="4" name="Picture 2" descr="D:\Pharmacovigilance\CAPM_CNPV_WHO_CC\CAPM_Logo_Ancien_WHO_CC_CAPM_Bleu_Ar_Fr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95" r="-47395"/>
          <a:stretch>
            <a:fillRect/>
          </a:stretch>
        </p:blipFill>
        <p:spPr bwMode="auto">
          <a:xfrm>
            <a:off x="7774259" y="263542"/>
            <a:ext cx="1288964" cy="7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" y="296839"/>
            <a:ext cx="800893" cy="74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29471</TotalTime>
  <Words>1694</Words>
  <Application>Microsoft Office PowerPoint</Application>
  <PresentationFormat>On-screen Show (4:3)</PresentationFormat>
  <Paragraphs>373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ＭＳ Ｐゴシック</vt:lpstr>
      <vt:lpstr>Arial</vt:lpstr>
      <vt:lpstr>Calibri</vt:lpstr>
      <vt:lpstr>Century Gothic</vt:lpstr>
      <vt:lpstr>Tw Cen MT</vt:lpstr>
      <vt:lpstr>Wingdings</vt:lpstr>
      <vt:lpstr>Wingdings 2</vt:lpstr>
      <vt:lpstr>Perception</vt:lpstr>
      <vt:lpstr>Medication errors within PV Centers</vt:lpstr>
      <vt:lpstr>Content</vt:lpstr>
      <vt:lpstr>Definition</vt:lpstr>
      <vt:lpstr>Definition</vt:lpstr>
      <vt:lpstr>Magnitude of the problem</vt:lpstr>
      <vt:lpstr>Why does harm happen ?</vt:lpstr>
      <vt:lpstr>Contributory Factors</vt:lpstr>
      <vt:lpstr>Widening scope of Pharmacovigilance</vt:lpstr>
      <vt:lpstr>PowerPoint Presentation</vt:lpstr>
      <vt:lpstr>Pharmacovigilance</vt:lpstr>
      <vt:lpstr>Duplicating systems lead to</vt:lpstr>
      <vt:lpstr>Organizations with related terms and definitions on their website</vt:lpstr>
      <vt:lpstr>Number of terms and corresponding definitions</vt:lpstr>
      <vt:lpstr>A global system : Advantages</vt:lpstr>
      <vt:lpstr>WHO Guideline</vt:lpstr>
      <vt:lpstr>Increase the capacity of national PVC to identify and analyse preventable ME</vt:lpstr>
      <vt:lpstr>Pharmacovigilance Process</vt:lpstr>
      <vt:lpstr>Collect and Identify preventable ADRs and ME</vt:lpstr>
      <vt:lpstr>Standard reporting form  Needs 5 Blocks</vt:lpstr>
      <vt:lpstr>Variable Data (1)</vt:lpstr>
      <vt:lpstr>Variable Data (2)</vt:lpstr>
      <vt:lpstr>Going beyond classic PV</vt:lpstr>
      <vt:lpstr>Preventability Assessement</vt:lpstr>
      <vt:lpstr>Preventability Assessement Tool to detect pADRS: The P Method</vt:lpstr>
      <vt:lpstr>Preventability Method The P Method</vt:lpstr>
      <vt:lpstr>Preventable and Non Preventable ADR NOT FROZEN Statement </vt:lpstr>
      <vt:lpstr>Role of Pharmacovigilance centres </vt:lpstr>
      <vt:lpstr>Pharmacovigilance towards maturity</vt:lpstr>
      <vt:lpstr>PowerPoint Presentation</vt:lpstr>
    </vt:vector>
  </TitlesOfParts>
  <Company>Paragone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Youssef Jbel</dc:creator>
  <cp:lastModifiedBy>Victoria Namujju</cp:lastModifiedBy>
  <cp:revision>58</cp:revision>
  <dcterms:created xsi:type="dcterms:W3CDTF">2019-09-17T17:11:13Z</dcterms:created>
  <dcterms:modified xsi:type="dcterms:W3CDTF">2020-11-19T13:02:24Z</dcterms:modified>
</cp:coreProperties>
</file>