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79" r:id="rId2"/>
    <p:sldId id="289" r:id="rId3"/>
    <p:sldId id="280" r:id="rId4"/>
    <p:sldId id="281" r:id="rId5"/>
    <p:sldId id="288" r:id="rId6"/>
    <p:sldId id="282" r:id="rId7"/>
    <p:sldId id="290" r:id="rId8"/>
    <p:sldId id="283" r:id="rId9"/>
    <p:sldId id="291" r:id="rId10"/>
    <p:sldId id="304" r:id="rId11"/>
    <p:sldId id="294" r:id="rId12"/>
    <p:sldId id="314" r:id="rId13"/>
    <p:sldId id="313" r:id="rId14"/>
    <p:sldId id="285" r:id="rId15"/>
    <p:sldId id="292" r:id="rId16"/>
    <p:sldId id="293" r:id="rId17"/>
    <p:sldId id="295" r:id="rId18"/>
    <p:sldId id="286" r:id="rId19"/>
    <p:sldId id="308" r:id="rId20"/>
    <p:sldId id="296" r:id="rId21"/>
    <p:sldId id="302" r:id="rId22"/>
    <p:sldId id="287" r:id="rId23"/>
    <p:sldId id="297" r:id="rId24"/>
    <p:sldId id="305" r:id="rId25"/>
    <p:sldId id="298" r:id="rId26"/>
    <p:sldId id="299" r:id="rId27"/>
    <p:sldId id="309" r:id="rId28"/>
    <p:sldId id="315" r:id="rId29"/>
    <p:sldId id="303" r:id="rId30"/>
    <p:sldId id="318" r:id="rId31"/>
    <p:sldId id="307" r:id="rId32"/>
    <p:sldId id="300"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81" d="100"/>
          <a:sy n="81" d="100"/>
        </p:scale>
        <p:origin x="-300" y="21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CD9A8A-99B2-4308-8E49-717CD74C03B1}" type="datetimeFigureOut">
              <a:rPr lang="en-US" smtClean="0"/>
              <a:t>4/4/2019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F8F048-762C-478D-A2A9-650A65E1156F}" type="slidenum">
              <a:rPr lang="en-US" smtClean="0"/>
              <a:t>‹#›</a:t>
            </a:fld>
            <a:endParaRPr lang="en-US"/>
          </a:p>
        </p:txBody>
      </p:sp>
    </p:spTree>
    <p:extLst>
      <p:ext uri="{BB962C8B-B14F-4D97-AF65-F5344CB8AC3E}">
        <p14:creationId xmlns:p14="http://schemas.microsoft.com/office/powerpoint/2010/main" val="21969113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F8F048-762C-478D-A2A9-650A65E1156F}" type="slidenum">
              <a:rPr lang="en-US" smtClean="0"/>
              <a:t>1</a:t>
            </a:fld>
            <a:endParaRPr lang="en-US"/>
          </a:p>
        </p:txBody>
      </p:sp>
    </p:spTree>
    <p:extLst>
      <p:ext uri="{BB962C8B-B14F-4D97-AF65-F5344CB8AC3E}">
        <p14:creationId xmlns:p14="http://schemas.microsoft.com/office/powerpoint/2010/main" val="26743249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These timelines shall not include the time taken by the applicant to respond to any requests for additional information from the Authority. A stop-clock mechanism shall thus apply each time the Authority requests for additional information.</a:t>
            </a:r>
            <a:endParaRPr lang="en-US" dirty="0"/>
          </a:p>
        </p:txBody>
      </p:sp>
      <p:sp>
        <p:nvSpPr>
          <p:cNvPr id="4" name="Slide Number Placeholder 3"/>
          <p:cNvSpPr>
            <a:spLocks noGrp="1"/>
          </p:cNvSpPr>
          <p:nvPr>
            <p:ph type="sldNum" sz="quarter" idx="10"/>
          </p:nvPr>
        </p:nvSpPr>
        <p:spPr/>
        <p:txBody>
          <a:bodyPr/>
          <a:lstStyle/>
          <a:p>
            <a:fld id="{94F8F048-762C-478D-A2A9-650A65E1156F}" type="slidenum">
              <a:rPr lang="en-US" smtClean="0"/>
              <a:t>17</a:t>
            </a:fld>
            <a:endParaRPr lang="en-US"/>
          </a:p>
        </p:txBody>
      </p:sp>
    </p:spTree>
    <p:extLst>
      <p:ext uri="{BB962C8B-B14F-4D97-AF65-F5344CB8AC3E}">
        <p14:creationId xmlns:p14="http://schemas.microsoft.com/office/powerpoint/2010/main" val="24975399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F8F048-762C-478D-A2A9-650A65E1156F}" type="slidenum">
              <a:rPr lang="en-US" smtClean="0"/>
              <a:t>22</a:t>
            </a:fld>
            <a:endParaRPr lang="en-US"/>
          </a:p>
        </p:txBody>
      </p:sp>
    </p:spTree>
    <p:extLst>
      <p:ext uri="{BB962C8B-B14F-4D97-AF65-F5344CB8AC3E}">
        <p14:creationId xmlns:p14="http://schemas.microsoft.com/office/powerpoint/2010/main" val="16934632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F8F048-762C-478D-A2A9-650A65E1156F}" type="slidenum">
              <a:rPr lang="en-US" smtClean="0"/>
              <a:t>23</a:t>
            </a:fld>
            <a:endParaRPr lang="en-US"/>
          </a:p>
        </p:txBody>
      </p:sp>
    </p:spTree>
    <p:extLst>
      <p:ext uri="{BB962C8B-B14F-4D97-AF65-F5344CB8AC3E}">
        <p14:creationId xmlns:p14="http://schemas.microsoft.com/office/powerpoint/2010/main" val="39794961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F8F048-762C-478D-A2A9-650A65E1156F}" type="slidenum">
              <a:rPr lang="en-US" smtClean="0"/>
              <a:t>24</a:t>
            </a:fld>
            <a:endParaRPr lang="en-US"/>
          </a:p>
        </p:txBody>
      </p:sp>
    </p:spTree>
    <p:extLst>
      <p:ext uri="{BB962C8B-B14F-4D97-AF65-F5344CB8AC3E}">
        <p14:creationId xmlns:p14="http://schemas.microsoft.com/office/powerpoint/2010/main" val="17156748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F8F048-762C-478D-A2A9-650A65E1156F}" type="slidenum">
              <a:rPr lang="en-US" smtClean="0"/>
              <a:t>26</a:t>
            </a:fld>
            <a:endParaRPr lang="en-US"/>
          </a:p>
        </p:txBody>
      </p:sp>
    </p:spTree>
    <p:extLst>
      <p:ext uri="{BB962C8B-B14F-4D97-AF65-F5344CB8AC3E}">
        <p14:creationId xmlns:p14="http://schemas.microsoft.com/office/powerpoint/2010/main" val="1956534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Several review</a:t>
            </a:r>
            <a:r>
              <a:rPr lang="en-US" baseline="0" dirty="0" smtClean="0"/>
              <a:t> meeting were held at NDA with input from other directorates, the NDA legal team and now we are bringing to our stakeholders to advise and for their input.</a:t>
            </a:r>
            <a:endParaRPr lang="en-US" dirty="0"/>
          </a:p>
        </p:txBody>
      </p:sp>
      <p:sp>
        <p:nvSpPr>
          <p:cNvPr id="4" name="Slide Number Placeholder 3"/>
          <p:cNvSpPr>
            <a:spLocks noGrp="1"/>
          </p:cNvSpPr>
          <p:nvPr>
            <p:ph type="sldNum" sz="quarter" idx="10"/>
          </p:nvPr>
        </p:nvSpPr>
        <p:spPr/>
        <p:txBody>
          <a:bodyPr/>
          <a:lstStyle/>
          <a:p>
            <a:fld id="{94F8F048-762C-478D-A2A9-650A65E1156F}" type="slidenum">
              <a:rPr lang="en-US" smtClean="0"/>
              <a:t>4</a:t>
            </a:fld>
            <a:endParaRPr lang="en-US"/>
          </a:p>
        </p:txBody>
      </p:sp>
    </p:spTree>
    <p:extLst>
      <p:ext uri="{BB962C8B-B14F-4D97-AF65-F5344CB8AC3E}">
        <p14:creationId xmlns:p14="http://schemas.microsoft.com/office/powerpoint/2010/main" val="2998866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Whenever I mention a regulation it</a:t>
            </a:r>
            <a:r>
              <a:rPr lang="en-US" baseline="0" dirty="0" smtClean="0"/>
              <a:t> is in reference to the Conduct of Clinical Trials Statutory instrument</a:t>
            </a:r>
            <a:endParaRPr lang="en-US" dirty="0"/>
          </a:p>
        </p:txBody>
      </p:sp>
      <p:sp>
        <p:nvSpPr>
          <p:cNvPr id="4" name="Slide Number Placeholder 3"/>
          <p:cNvSpPr>
            <a:spLocks noGrp="1"/>
          </p:cNvSpPr>
          <p:nvPr>
            <p:ph type="sldNum" sz="quarter" idx="10"/>
          </p:nvPr>
        </p:nvSpPr>
        <p:spPr/>
        <p:txBody>
          <a:bodyPr/>
          <a:lstStyle/>
          <a:p>
            <a:fld id="{94F8F048-762C-478D-A2A9-650A65E1156F}" type="slidenum">
              <a:rPr lang="en-US" smtClean="0"/>
              <a:t>5</a:t>
            </a:fld>
            <a:endParaRPr lang="en-US"/>
          </a:p>
        </p:txBody>
      </p:sp>
    </p:spTree>
    <p:extLst>
      <p:ext uri="{BB962C8B-B14F-4D97-AF65-F5344CB8AC3E}">
        <p14:creationId xmlns:p14="http://schemas.microsoft.com/office/powerpoint/2010/main" val="299516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F8F048-762C-478D-A2A9-650A65E1156F}" type="slidenum">
              <a:rPr lang="en-US" smtClean="0"/>
              <a:t>6</a:t>
            </a:fld>
            <a:endParaRPr lang="en-US"/>
          </a:p>
        </p:txBody>
      </p:sp>
    </p:spTree>
    <p:extLst>
      <p:ext uri="{BB962C8B-B14F-4D97-AF65-F5344CB8AC3E}">
        <p14:creationId xmlns:p14="http://schemas.microsoft.com/office/powerpoint/2010/main" val="627939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a:t>
            </a:r>
            <a:r>
              <a:rPr lang="en-GB" dirty="0" smtClean="0"/>
              <a:t>including; indication and clinical use of the medication, route of administration, target population, dosage and dosage form.</a:t>
            </a:r>
            <a:endParaRPr lang="en-US" dirty="0"/>
          </a:p>
        </p:txBody>
      </p:sp>
      <p:sp>
        <p:nvSpPr>
          <p:cNvPr id="4" name="Slide Number Placeholder 3"/>
          <p:cNvSpPr>
            <a:spLocks noGrp="1"/>
          </p:cNvSpPr>
          <p:nvPr>
            <p:ph type="sldNum" sz="quarter" idx="10"/>
          </p:nvPr>
        </p:nvSpPr>
        <p:spPr/>
        <p:txBody>
          <a:bodyPr/>
          <a:lstStyle/>
          <a:p>
            <a:fld id="{94F8F048-762C-478D-A2A9-650A65E1156F}" type="slidenum">
              <a:rPr lang="en-US" smtClean="0"/>
              <a:t>7</a:t>
            </a:fld>
            <a:endParaRPr lang="en-US"/>
          </a:p>
        </p:txBody>
      </p:sp>
    </p:spTree>
    <p:extLst>
      <p:ext uri="{BB962C8B-B14F-4D97-AF65-F5344CB8AC3E}">
        <p14:creationId xmlns:p14="http://schemas.microsoft.com/office/powerpoint/2010/main" val="1625461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However a synopsis of the study shall be submitted to the Authority for verification purposes. There is no provision under the current Act or Regulations to authorize clinical trials involving investigational medical devices.</a:t>
            </a:r>
            <a:endParaRPr lang="en-US" dirty="0" smtClean="0"/>
          </a:p>
          <a:p>
            <a:endParaRPr lang="en-US" dirty="0"/>
          </a:p>
        </p:txBody>
      </p:sp>
      <p:sp>
        <p:nvSpPr>
          <p:cNvPr id="4" name="Slide Number Placeholder 3"/>
          <p:cNvSpPr>
            <a:spLocks noGrp="1"/>
          </p:cNvSpPr>
          <p:nvPr>
            <p:ph type="sldNum" sz="quarter" idx="10"/>
          </p:nvPr>
        </p:nvSpPr>
        <p:spPr/>
        <p:txBody>
          <a:bodyPr/>
          <a:lstStyle/>
          <a:p>
            <a:fld id="{94F8F048-762C-478D-A2A9-650A65E1156F}" type="slidenum">
              <a:rPr lang="en-US" smtClean="0"/>
              <a:t>8</a:t>
            </a:fld>
            <a:endParaRPr lang="en-US"/>
          </a:p>
        </p:txBody>
      </p:sp>
    </p:spTree>
    <p:extLst>
      <p:ext uri="{BB962C8B-B14F-4D97-AF65-F5344CB8AC3E}">
        <p14:creationId xmlns:p14="http://schemas.microsoft.com/office/powerpoint/2010/main" val="41795699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SRAs according WHO 2016</a:t>
            </a:r>
          </a:p>
          <a:p>
            <a:r>
              <a:rPr lang="en-US" dirty="0" smtClean="0"/>
              <a:t>• The European Commission, with EMA and including the individual member states </a:t>
            </a:r>
          </a:p>
          <a:p>
            <a:r>
              <a:rPr lang="en-US" dirty="0" smtClean="0"/>
              <a:t>• the US Food and Drug Administration (US FDA) • the Pharmaceuticals and Medical Devices Agency of Japan • Health Canada • </a:t>
            </a:r>
            <a:r>
              <a:rPr lang="en-US" dirty="0" err="1" smtClean="0"/>
              <a:t>Swissmedic</a:t>
            </a:r>
            <a:r>
              <a:rPr lang="en-US" dirty="0" smtClean="0"/>
              <a:t>.</a:t>
            </a:r>
            <a:endParaRPr lang="en-US" dirty="0"/>
          </a:p>
        </p:txBody>
      </p:sp>
      <p:sp>
        <p:nvSpPr>
          <p:cNvPr id="4" name="Slide Number Placeholder 3"/>
          <p:cNvSpPr>
            <a:spLocks noGrp="1"/>
          </p:cNvSpPr>
          <p:nvPr>
            <p:ph type="sldNum" sz="quarter" idx="10"/>
          </p:nvPr>
        </p:nvSpPr>
        <p:spPr/>
        <p:txBody>
          <a:bodyPr/>
          <a:lstStyle/>
          <a:p>
            <a:fld id="{94F8F048-762C-478D-A2A9-650A65E1156F}" type="slidenum">
              <a:rPr lang="en-US" smtClean="0"/>
              <a:t>9</a:t>
            </a:fld>
            <a:endParaRPr lang="en-US"/>
          </a:p>
        </p:txBody>
      </p:sp>
    </p:spTree>
    <p:extLst>
      <p:ext uri="{BB962C8B-B14F-4D97-AF65-F5344CB8AC3E}">
        <p14:creationId xmlns:p14="http://schemas.microsoft.com/office/powerpoint/2010/main" val="4627474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PI </a:t>
            </a:r>
            <a:r>
              <a:rPr lang="en-US" baseline="0" dirty="0" err="1" smtClean="0"/>
              <a:t>remails</a:t>
            </a:r>
            <a:r>
              <a:rPr lang="en-US" baseline="0" dirty="0" smtClean="0"/>
              <a:t> the applicant because the Ugandan laws apply to they and they can be prosecuted</a:t>
            </a:r>
            <a:endParaRPr lang="en-US" dirty="0" smtClean="0"/>
          </a:p>
          <a:p>
            <a:r>
              <a:rPr lang="en-US" dirty="0" smtClean="0"/>
              <a:t>The agreement</a:t>
            </a:r>
            <a:r>
              <a:rPr lang="en-US" baseline="0" dirty="0" smtClean="0"/>
              <a:t> between the sponsor and the investigator/institution is recommended by the ICH GCP section 5.9</a:t>
            </a:r>
            <a:endParaRPr lang="en-US" dirty="0"/>
          </a:p>
        </p:txBody>
      </p:sp>
      <p:sp>
        <p:nvSpPr>
          <p:cNvPr id="4" name="Slide Number Placeholder 3"/>
          <p:cNvSpPr>
            <a:spLocks noGrp="1"/>
          </p:cNvSpPr>
          <p:nvPr>
            <p:ph type="sldNum" sz="quarter" idx="10"/>
          </p:nvPr>
        </p:nvSpPr>
        <p:spPr/>
        <p:txBody>
          <a:bodyPr/>
          <a:lstStyle/>
          <a:p>
            <a:fld id="{94F8F048-762C-478D-A2A9-650A65E1156F}" type="slidenum">
              <a:rPr lang="en-US" smtClean="0"/>
              <a:t>10</a:t>
            </a:fld>
            <a:endParaRPr lang="en-US"/>
          </a:p>
        </p:txBody>
      </p:sp>
    </p:spTree>
    <p:extLst>
      <p:ext uri="{BB962C8B-B14F-4D97-AF65-F5344CB8AC3E}">
        <p14:creationId xmlns:p14="http://schemas.microsoft.com/office/powerpoint/2010/main" val="3981113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F8F048-762C-478D-A2A9-650A65E1156F}" type="slidenum">
              <a:rPr lang="en-US" smtClean="0"/>
              <a:t>15</a:t>
            </a:fld>
            <a:endParaRPr lang="en-US"/>
          </a:p>
        </p:txBody>
      </p:sp>
    </p:spTree>
    <p:extLst>
      <p:ext uri="{BB962C8B-B14F-4D97-AF65-F5344CB8AC3E}">
        <p14:creationId xmlns:p14="http://schemas.microsoft.com/office/powerpoint/2010/main" val="3997747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06400" y="228601"/>
            <a:ext cx="11277600" cy="762000"/>
          </a:xfrm>
        </p:spPr>
        <p:txBody>
          <a:bodyPr/>
          <a:lstStyle/>
          <a:p>
            <a:r>
              <a:rPr lang="en-US" dirty="0"/>
              <a:t>Click to edit Master title style</a:t>
            </a:r>
          </a:p>
        </p:txBody>
      </p:sp>
      <p:sp>
        <p:nvSpPr>
          <p:cNvPr id="3" name="Subtitle 2"/>
          <p:cNvSpPr>
            <a:spLocks noGrp="1"/>
          </p:cNvSpPr>
          <p:nvPr>
            <p:ph type="subTitle" idx="1"/>
          </p:nvPr>
        </p:nvSpPr>
        <p:spPr>
          <a:xfrm>
            <a:off x="406400" y="1295400"/>
            <a:ext cx="11379200" cy="45720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74432110-1DA0-4C28-9E07-546D294B7639}" type="datetime1">
              <a:rPr lang="en-US" smtClean="0">
                <a:solidFill>
                  <a:prstClr val="black">
                    <a:tint val="75000"/>
                  </a:prstClr>
                </a:solidFill>
              </a:rPr>
              <a:pPr/>
              <a:t>4/4/2019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5954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a:defRPr/>
            </a:pPr>
            <a:endParaRPr lang="en-US">
              <a:solidFill>
                <a:prstClr val="black">
                  <a:tint val="75000"/>
                </a:prstClr>
              </a:solidFill>
            </a:endParaRPr>
          </a:p>
        </p:txBody>
      </p:sp>
      <p:sp>
        <p:nvSpPr>
          <p:cNvPr id="5" name="Rectangle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pPr>
              <a:defRPr/>
            </a:pPr>
            <a:endParaRPr lang="en-US">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1546EAD-C0EC-4488-ABD5-A8D46F197A1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86882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08F9A6D-82DA-49DB-B7A6-FB09FEC5F05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61853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prstClr val="black">
                  <a:tint val="75000"/>
                </a:prstClr>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a:lvl1pPr>
          </a:lstStyle>
          <a:p>
            <a:fld id="{F31DBC3C-B7AE-4E66-A72F-6579D3CDBB28}" type="slidenum">
              <a:rPr lang="en-US" altLang="en-US">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199047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007533" y="765175"/>
            <a:ext cx="9889067" cy="1143000"/>
          </a:xfrm>
        </p:spPr>
        <p:txBody>
          <a:bodyPr/>
          <a:lstStyle/>
          <a:p>
            <a:r>
              <a:rPr lang="en-US"/>
              <a:t>Click to edit Master title style</a:t>
            </a:r>
          </a:p>
        </p:txBody>
      </p:sp>
      <p:sp>
        <p:nvSpPr>
          <p:cNvPr id="3" name="Content Placeholder 2"/>
          <p:cNvSpPr>
            <a:spLocks noGrp="1"/>
          </p:cNvSpPr>
          <p:nvPr>
            <p:ph sz="quarter" idx="1"/>
          </p:nvPr>
        </p:nvSpPr>
        <p:spPr>
          <a:xfrm>
            <a:off x="1007533" y="2060576"/>
            <a:ext cx="4938184" cy="1933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48918" y="2060576"/>
            <a:ext cx="4938183" cy="1933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1007533" y="4146551"/>
            <a:ext cx="4938184" cy="1935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48918" y="4146551"/>
            <a:ext cx="4938183" cy="1935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245225"/>
            <a:ext cx="2844800" cy="476250"/>
          </a:xfrm>
        </p:spPr>
        <p:txBody>
          <a:bodyPr/>
          <a:lstStyle>
            <a:lvl1pPr>
              <a:defRPr/>
            </a:lvl1pPr>
          </a:lstStyle>
          <a:p>
            <a:endParaRPr lang="en-GB">
              <a:solidFill>
                <a:prstClr val="black">
                  <a:tint val="75000"/>
                </a:prstClr>
              </a:solidFill>
            </a:endParaRPr>
          </a:p>
        </p:txBody>
      </p:sp>
      <p:sp>
        <p:nvSpPr>
          <p:cNvPr id="8" name="Footer Placeholder 7"/>
          <p:cNvSpPr>
            <a:spLocks noGrp="1"/>
          </p:cNvSpPr>
          <p:nvPr>
            <p:ph type="ftr" sz="quarter" idx="11"/>
          </p:nvPr>
        </p:nvSpPr>
        <p:spPr>
          <a:xfrm>
            <a:off x="4165600" y="6245225"/>
            <a:ext cx="3860800" cy="476250"/>
          </a:xfrm>
        </p:spPr>
        <p:txBody>
          <a:bodyPr/>
          <a:lstStyle>
            <a:lvl1pPr>
              <a:defRPr/>
            </a:lvl1pPr>
          </a:lstStyle>
          <a:p>
            <a:endParaRPr lang="en-GB">
              <a:solidFill>
                <a:prstClr val="black">
                  <a:tint val="75000"/>
                </a:prstClr>
              </a:solidFill>
            </a:endParaRPr>
          </a:p>
        </p:txBody>
      </p:sp>
      <p:sp>
        <p:nvSpPr>
          <p:cNvPr id="9" name="Slide Number Placeholder 8"/>
          <p:cNvSpPr>
            <a:spLocks noGrp="1"/>
          </p:cNvSpPr>
          <p:nvPr>
            <p:ph type="sldNum" sz="quarter" idx="12"/>
          </p:nvPr>
        </p:nvSpPr>
        <p:spPr>
          <a:xfrm>
            <a:off x="8737600" y="6245225"/>
            <a:ext cx="2844800" cy="476250"/>
          </a:xfrm>
        </p:spPr>
        <p:txBody>
          <a:bodyPr/>
          <a:lstStyle>
            <a:lvl1pPr>
              <a:defRPr/>
            </a:lvl1pPr>
          </a:lstStyle>
          <a:p>
            <a:fld id="{EB6B1374-04A8-444B-8501-064150854673}"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8064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007533" y="765175"/>
            <a:ext cx="9889067" cy="1143000"/>
          </a:xfrm>
        </p:spPr>
        <p:txBody>
          <a:bodyPr/>
          <a:lstStyle/>
          <a:p>
            <a:r>
              <a:rPr lang="en-US"/>
              <a:t>Click to edit Master title style</a:t>
            </a:r>
          </a:p>
        </p:txBody>
      </p:sp>
      <p:sp>
        <p:nvSpPr>
          <p:cNvPr id="3" name="Table Placeholder 2"/>
          <p:cNvSpPr>
            <a:spLocks noGrp="1"/>
          </p:cNvSpPr>
          <p:nvPr>
            <p:ph type="tbl" idx="1"/>
          </p:nvPr>
        </p:nvSpPr>
        <p:spPr>
          <a:xfrm>
            <a:off x="1007534" y="2060575"/>
            <a:ext cx="10079567" cy="4021138"/>
          </a:xfrm>
        </p:spPr>
        <p:txBody>
          <a:bodyPr/>
          <a:lstStyle/>
          <a:p>
            <a:endParaRPr lang="en-US"/>
          </a:p>
        </p:txBody>
      </p:sp>
      <p:sp>
        <p:nvSpPr>
          <p:cNvPr id="4" name="Date Placeholder 3"/>
          <p:cNvSpPr>
            <a:spLocks noGrp="1"/>
          </p:cNvSpPr>
          <p:nvPr>
            <p:ph type="dt" sz="half" idx="10"/>
          </p:nvPr>
        </p:nvSpPr>
        <p:spPr>
          <a:xfrm>
            <a:off x="609600" y="6245225"/>
            <a:ext cx="2844800" cy="476250"/>
          </a:xfrm>
        </p:spPr>
        <p:txBody>
          <a:bodyPr/>
          <a:lstStyle>
            <a:lvl1pPr>
              <a:defRPr/>
            </a:lvl1pPr>
          </a:lstStyle>
          <a:p>
            <a:endParaRPr lang="en-GB">
              <a:solidFill>
                <a:prstClr val="black">
                  <a:tint val="75000"/>
                </a:prstClr>
              </a:solidFill>
            </a:endParaRPr>
          </a:p>
        </p:txBody>
      </p:sp>
      <p:sp>
        <p:nvSpPr>
          <p:cNvPr id="5" name="Footer Placeholder 4"/>
          <p:cNvSpPr>
            <a:spLocks noGrp="1"/>
          </p:cNvSpPr>
          <p:nvPr>
            <p:ph type="ftr" sz="quarter" idx="11"/>
          </p:nvPr>
        </p:nvSpPr>
        <p:spPr>
          <a:xfrm>
            <a:off x="4165600" y="6245225"/>
            <a:ext cx="3860800" cy="476250"/>
          </a:xfrm>
        </p:spPr>
        <p:txBody>
          <a:bodyPr/>
          <a:lstStyle>
            <a:lvl1pPr>
              <a:defRPr/>
            </a:lvl1p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8737600" y="6245225"/>
            <a:ext cx="2844800" cy="476250"/>
          </a:xfrm>
        </p:spPr>
        <p:txBody>
          <a:bodyPr/>
          <a:lstStyle>
            <a:lvl1pPr>
              <a:defRPr/>
            </a:lvl1pPr>
          </a:lstStyle>
          <a:p>
            <a:fld id="{226852C8-F018-45B8-BED4-3806B34265F9}"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27150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50-50 Right Photo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a:off x="6129304" y="0"/>
            <a:ext cx="6062696" cy="6856100"/>
          </a:xfrm>
          <a:blipFill>
            <a:blip r:embed="rId2" cstate="print"/>
            <a:srcRect/>
            <a:stretch>
              <a:fillRect/>
            </a:stretch>
          </a:blipFill>
        </p:spPr>
        <p:txBody>
          <a:bodyPr tIns="548640" anchor="ctr" anchorCtr="0">
            <a:noAutofit/>
          </a:bodyPr>
          <a:lstStyle>
            <a:lvl1pPr marL="0" indent="0" algn="ctr">
              <a:buNone/>
              <a:defRPr sz="2700" b="1" cap="none" baseline="0">
                <a:solidFill>
                  <a:srgbClr val="FFC000"/>
                </a:solidFill>
                <a:latin typeface="+mn-lt"/>
              </a:defRPr>
            </a:lvl1pPr>
          </a:lstStyle>
          <a:p>
            <a:r>
              <a:rPr lang="en-US"/>
              <a:t>Click icon to add picture</a:t>
            </a:r>
            <a:endParaRPr lang="en-US" dirty="0"/>
          </a:p>
        </p:txBody>
      </p:sp>
      <p:sp>
        <p:nvSpPr>
          <p:cNvPr id="4" name="Slide Number Placeholder 5"/>
          <p:cNvSpPr>
            <a:spLocks noGrp="1"/>
          </p:cNvSpPr>
          <p:nvPr>
            <p:ph type="sldNum" sz="quarter" idx="4"/>
          </p:nvPr>
        </p:nvSpPr>
        <p:spPr>
          <a:xfrm>
            <a:off x="11837562" y="6484939"/>
            <a:ext cx="387743" cy="365125"/>
          </a:xfrm>
          <a:prstGeom prst="rect">
            <a:avLst/>
          </a:prstGeom>
        </p:spPr>
        <p:txBody>
          <a:bodyPr vert="horz" lIns="91440" tIns="45720" rIns="91440" bIns="45720" rtlCol="0" anchor="ctr"/>
          <a:lstStyle>
            <a:lvl1pPr algn="r">
              <a:defRPr sz="825">
                <a:solidFill>
                  <a:schemeClr val="bg1"/>
                </a:solidFill>
              </a:defRPr>
            </a:lvl1pPr>
          </a:lstStyle>
          <a:p>
            <a:fld id="{5AE1514C-5E56-4738-A1FF-4B1CFD2A3E36}" type="slidenum">
              <a:rPr lang="en-US" smtClean="0">
                <a:solidFill>
                  <a:prstClr val="white"/>
                </a:solidFill>
              </a:rPr>
              <a:pPr/>
              <a:t>‹#›</a:t>
            </a:fld>
            <a:endParaRPr lang="en-US">
              <a:solidFill>
                <a:prstClr val="white"/>
              </a:solidFill>
            </a:endParaRPr>
          </a:p>
        </p:txBody>
      </p:sp>
      <p:sp>
        <p:nvSpPr>
          <p:cNvPr id="6" name="Content Placeholder 2"/>
          <p:cNvSpPr>
            <a:spLocks noGrp="1"/>
          </p:cNvSpPr>
          <p:nvPr>
            <p:ph idx="18" hasCustomPrompt="1"/>
          </p:nvPr>
        </p:nvSpPr>
        <p:spPr>
          <a:xfrm>
            <a:off x="1875949" y="419100"/>
            <a:ext cx="2377440" cy="840230"/>
          </a:xfrm>
        </p:spPr>
        <p:txBody>
          <a:bodyPr lIns="146304" rIns="146304"/>
          <a:lstStyle>
            <a:lvl1pPr marL="0" algn="ctr" defTabSz="685800" rtl="0" eaLnBrk="1" latinLnBrk="0" hangingPunct="1">
              <a:defRPr lang="en-US" sz="405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165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350"/>
            </a:lvl3pPr>
            <a:lvl4pPr algn="ctr">
              <a:defRPr sz="1350">
                <a:latin typeface="+mn-lt"/>
              </a:defRPr>
            </a:lvl4pPr>
            <a:lvl5pPr algn="ctr">
              <a:defRPr sz="1200">
                <a:latin typeface="+mn-lt"/>
              </a:defRPr>
            </a:lvl5pPr>
          </a:lstStyle>
          <a:p>
            <a:pPr lvl="0"/>
            <a:r>
              <a:rPr lang="en-US" dirty="0"/>
              <a:t>#</a:t>
            </a:r>
          </a:p>
        </p:txBody>
      </p:sp>
      <p:sp>
        <p:nvSpPr>
          <p:cNvPr id="9" name="Text Placeholder 6"/>
          <p:cNvSpPr>
            <a:spLocks noGrp="1"/>
          </p:cNvSpPr>
          <p:nvPr>
            <p:ph type="body" sz="quarter" idx="11"/>
          </p:nvPr>
        </p:nvSpPr>
        <p:spPr>
          <a:xfrm>
            <a:off x="0" y="3429002"/>
            <a:ext cx="6096000" cy="2594043"/>
          </a:xfrm>
        </p:spPr>
        <p:txBody>
          <a:bodyPr anchor="t" anchorCtr="0"/>
          <a:lstStyle>
            <a:lvl1pPr algn="ctr" defTabSz="685800" rtl="0" eaLnBrk="1" latinLnBrk="0" hangingPunct="1">
              <a:lnSpc>
                <a:spcPct val="90000"/>
              </a:lnSpc>
              <a:spcBef>
                <a:spcPct val="0"/>
              </a:spcBef>
              <a:spcAft>
                <a:spcPts val="2250"/>
              </a:spcAft>
              <a:buNone/>
              <a:defRPr lang="en-US" sz="27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100"/>
            </a:lvl2pPr>
            <a:lvl3pPr algn="ctr">
              <a:spcAft>
                <a:spcPts val="450"/>
              </a:spcAft>
              <a:defRPr lang="en-US" sz="1800" b="0" kern="1200" dirty="0">
                <a:solidFill>
                  <a:schemeClr val="tx1">
                    <a:lumMod val="85000"/>
                    <a:lumOff val="15000"/>
                  </a:schemeClr>
                </a:solidFill>
                <a:latin typeface="+mn-lt"/>
                <a:ea typeface="+mn-ea"/>
                <a:cs typeface="+mn-cs"/>
              </a:defRPr>
            </a:lvl3pPr>
            <a:lvl4pPr algn="ctr">
              <a:defRPr sz="1500" b="1"/>
            </a:lvl4pPr>
            <a:lvl5pPr algn="ct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
          <p:cNvSpPr>
            <a:spLocks noGrp="1"/>
          </p:cNvSpPr>
          <p:nvPr>
            <p:ph type="body" sz="quarter" idx="19"/>
          </p:nvPr>
        </p:nvSpPr>
        <p:spPr>
          <a:xfrm>
            <a:off x="0" y="1554165"/>
            <a:ext cx="6096000" cy="548957"/>
          </a:xfrm>
        </p:spPr>
        <p:txBody>
          <a:bodyPr/>
          <a:lstStyle>
            <a:lvl1pPr algn="ctr">
              <a:defRPr sz="2700" b="0">
                <a:latin typeface="+mj-lt"/>
              </a:defRPr>
            </a:lvl1pPr>
            <a:lvl2pPr algn="ctr">
              <a:defRPr lang="en-US" sz="2400" b="0" kern="1200" dirty="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685800" rtl="0" eaLnBrk="1" latinLnBrk="0" hangingPunct="1">
              <a:lnSpc>
                <a:spcPct val="90000"/>
              </a:lnSpc>
              <a:spcBef>
                <a:spcPts val="375"/>
              </a:spcBef>
              <a:buFont typeface="Arial" panose="020B0604020202020204" pitchFamily="34" charset="0"/>
              <a:buNone/>
            </a:pPr>
            <a:r>
              <a:rPr lang="en-US"/>
              <a:t>Click to edit Master text styles</a:t>
            </a:r>
          </a:p>
        </p:txBody>
      </p:sp>
      <p:sp>
        <p:nvSpPr>
          <p:cNvPr id="12" name="Slide Number Placeholder 7"/>
          <p:cNvSpPr txBox="1">
            <a:spLocks/>
          </p:cNvSpPr>
          <p:nvPr userDrawn="1"/>
        </p:nvSpPr>
        <p:spPr>
          <a:xfrm>
            <a:off x="10343911" y="6498720"/>
            <a:ext cx="523407" cy="365125"/>
          </a:xfrm>
          <a:prstGeom prst="rect">
            <a:avLst/>
          </a:prstGeom>
        </p:spPr>
        <p:txBody>
          <a:bodyPr vert="horz" wrap="none" lIns="68580" tIns="34290" rIns="68580" bIns="3429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97E989-D798-4C62-8E93-3D2D613C2488}" type="slidenum">
              <a:rPr lang="en-US" sz="900" smtClean="0">
                <a:solidFill>
                  <a:prstClr val="white"/>
                </a:solidFill>
              </a:rPr>
              <a:pPr/>
              <a:t>‹#›</a:t>
            </a:fld>
            <a:endParaRPr lang="en-US" sz="900">
              <a:solidFill>
                <a:prstClr val="white"/>
              </a:solidFill>
            </a:endParaRPr>
          </a:p>
        </p:txBody>
      </p:sp>
    </p:spTree>
    <p:extLst>
      <p:ext uri="{BB962C8B-B14F-4D97-AF65-F5344CB8AC3E}">
        <p14:creationId xmlns:p14="http://schemas.microsoft.com/office/powerpoint/2010/main" val="2275980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Quote light option CENTERED">
    <p:spTree>
      <p:nvGrpSpPr>
        <p:cNvPr id="1" name=""/>
        <p:cNvGrpSpPr/>
        <p:nvPr/>
      </p:nvGrpSpPr>
      <p:grpSpPr>
        <a:xfrm>
          <a:off x="0" y="0"/>
          <a:ext cx="0" cy="0"/>
          <a:chOff x="0" y="0"/>
          <a:chExt cx="0" cy="0"/>
        </a:xfrm>
      </p:grpSpPr>
      <p:sp>
        <p:nvSpPr>
          <p:cNvPr id="9" name="TextBox 8"/>
          <p:cNvSpPr txBox="1"/>
          <p:nvPr userDrawn="1"/>
        </p:nvSpPr>
        <p:spPr>
          <a:xfrm>
            <a:off x="5648960" y="419102"/>
            <a:ext cx="894080" cy="1419619"/>
          </a:xfrm>
          <a:prstGeom prst="rect">
            <a:avLst/>
          </a:prstGeom>
          <a:noFill/>
        </p:spPr>
        <p:txBody>
          <a:bodyPr wrap="square" rtlCol="0">
            <a:spAutoFit/>
          </a:bodyPr>
          <a:lstStyle/>
          <a:p>
            <a:r>
              <a:rPr lang="en-US" sz="8625" dirty="0">
                <a:solidFill>
                  <a:srgbClr val="8064A2"/>
                </a:solidFill>
                <a:latin typeface="Arial Black" panose="020B0A04020102020204" pitchFamily="34" charset="0"/>
              </a:rPr>
              <a:t>“</a:t>
            </a:r>
            <a:endParaRPr lang="en-US" sz="2100" dirty="0">
              <a:solidFill>
                <a:srgbClr val="8064A2"/>
              </a:solidFill>
            </a:endParaRPr>
          </a:p>
        </p:txBody>
      </p:sp>
      <p:sp>
        <p:nvSpPr>
          <p:cNvPr id="5" name="Text Placeholder 2"/>
          <p:cNvSpPr>
            <a:spLocks noGrp="1"/>
          </p:cNvSpPr>
          <p:nvPr>
            <p:ph type="body" sz="quarter" idx="14" hasCustomPrompt="1"/>
          </p:nvPr>
        </p:nvSpPr>
        <p:spPr>
          <a:xfrm>
            <a:off x="3408362" y="5335071"/>
            <a:ext cx="8097839" cy="369332"/>
          </a:xfrm>
        </p:spPr>
        <p:txBody>
          <a:bodyPr/>
          <a:lstStyle>
            <a:lvl1pPr algn="r">
              <a:spcBef>
                <a:spcPts val="0"/>
              </a:spcBef>
              <a:defRPr sz="1500">
                <a:solidFill>
                  <a:schemeClr val="tx2"/>
                </a:solidFill>
              </a:defRPr>
            </a:lvl1pPr>
            <a:lvl2pPr algn="r">
              <a:defRPr>
                <a:solidFill>
                  <a:schemeClr val="bg1"/>
                </a:solidFill>
              </a:defRPr>
            </a:lvl2pPr>
          </a:lstStyle>
          <a:p>
            <a:pPr lvl="0"/>
            <a:r>
              <a:rPr lang="en-US" dirty="0"/>
              <a:t>—Name and Company/Source goes here</a:t>
            </a:r>
          </a:p>
        </p:txBody>
      </p:sp>
      <p:sp>
        <p:nvSpPr>
          <p:cNvPr id="6" name="Text Placeholder 7"/>
          <p:cNvSpPr>
            <a:spLocks noGrp="1"/>
          </p:cNvSpPr>
          <p:nvPr>
            <p:ph type="body" sz="quarter" idx="13" hasCustomPrompt="1"/>
          </p:nvPr>
        </p:nvSpPr>
        <p:spPr>
          <a:xfrm>
            <a:off x="304800" y="2884237"/>
            <a:ext cx="11658600" cy="1089529"/>
          </a:xfrm>
        </p:spPr>
        <p:txBody>
          <a:bodyPr anchor="ctr"/>
          <a:lstStyle>
            <a:lvl1pPr algn="ctr">
              <a:spcBef>
                <a:spcPts val="0"/>
              </a:spcBef>
              <a:defRPr sz="2700" b="0" baseline="0">
                <a:solidFill>
                  <a:schemeClr val="tx1">
                    <a:lumMod val="75000"/>
                    <a:lumOff val="25000"/>
                  </a:schemeClr>
                </a:solidFill>
              </a:defRPr>
            </a:lvl1pPr>
            <a:lvl2pPr algn="ctr">
              <a:spcBef>
                <a:spcPts val="0"/>
              </a:spcBef>
              <a:defRPr sz="2700" b="1">
                <a:solidFill>
                  <a:schemeClr val="tx1">
                    <a:lumMod val="75000"/>
                    <a:lumOff val="25000"/>
                  </a:schemeClr>
                </a:solidFill>
                <a:latin typeface="+mn-lt"/>
              </a:defRPr>
            </a:lvl2pPr>
          </a:lstStyle>
          <a:p>
            <a:pPr lvl="0"/>
            <a:r>
              <a:rPr lang="en-US" dirty="0"/>
              <a:t>“QUOTATION.”</a:t>
            </a:r>
          </a:p>
          <a:p>
            <a:pPr lvl="1"/>
            <a:r>
              <a:rPr lang="en-US" dirty="0"/>
              <a:t>BOLD</a:t>
            </a:r>
          </a:p>
        </p:txBody>
      </p:sp>
      <p:sp>
        <p:nvSpPr>
          <p:cNvPr id="7" name="Slide Number Placeholder 7"/>
          <p:cNvSpPr>
            <a:spLocks noGrp="1"/>
          </p:cNvSpPr>
          <p:nvPr>
            <p:ph type="sldNum" sz="quarter" idx="4"/>
          </p:nvPr>
        </p:nvSpPr>
        <p:spPr>
          <a:xfrm>
            <a:off x="11668594" y="6484939"/>
            <a:ext cx="523407" cy="365125"/>
          </a:xfrm>
          <a:prstGeom prst="rect">
            <a:avLst/>
          </a:prstGeom>
        </p:spPr>
        <p:txBody>
          <a:bodyPr vert="horz" wrap="none" lIns="91440" tIns="45720" rIns="91440" bIns="45720" rtlCol="0" anchor="ctr"/>
          <a:lstStyle>
            <a:lvl1pPr algn="r">
              <a:defRPr sz="900">
                <a:solidFill>
                  <a:schemeClr val="tx2"/>
                </a:solidFill>
              </a:defRPr>
            </a:lvl1pPr>
          </a:lstStyle>
          <a:p>
            <a:fld id="{4997E989-D798-4C62-8E93-3D2D613C2488}" type="slidenum">
              <a:rPr lang="en-US" smtClean="0">
                <a:solidFill>
                  <a:srgbClr val="1F497D"/>
                </a:solidFill>
              </a:rPr>
              <a:pPr/>
              <a:t>‹#›</a:t>
            </a:fld>
            <a:endParaRPr lang="en-US">
              <a:solidFill>
                <a:srgbClr val="1F497D"/>
              </a:solidFill>
            </a:endParaRPr>
          </a:p>
        </p:txBody>
      </p:sp>
    </p:spTree>
    <p:extLst>
      <p:ext uri="{BB962C8B-B14F-4D97-AF65-F5344CB8AC3E}">
        <p14:creationId xmlns:p14="http://schemas.microsoft.com/office/powerpoint/2010/main" val="3179479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gif"/><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0EA051-029F-405F-8D47-3C0CB6FDB3E9}" type="datetime1">
              <a:rPr lang="en-US" smtClean="0">
                <a:solidFill>
                  <a:prstClr val="black">
                    <a:tint val="75000"/>
                  </a:prstClr>
                </a:solidFill>
              </a:rPr>
              <a:pPr/>
              <a:t>4/4/2019</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579120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01600" y="76201"/>
            <a:ext cx="1517651" cy="1130315"/>
          </a:xfrm>
          <a:prstGeom prst="rect">
            <a:avLst/>
          </a:prstGeom>
        </p:spPr>
      </p:pic>
      <p:pic>
        <p:nvPicPr>
          <p:cNvPr id="8" name="Picture 5" descr="uganda.gif"/>
          <p:cNvPicPr>
            <a:picLocks noChangeAspect="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17171" y="6248401"/>
            <a:ext cx="1337972" cy="609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userDrawn="1"/>
        </p:nvSpPr>
        <p:spPr>
          <a:xfrm>
            <a:off x="1286456" y="6324600"/>
            <a:ext cx="10871200" cy="457200"/>
          </a:xfrm>
          <a:prstGeom prst="rect">
            <a:avLst/>
          </a:prstGeom>
          <a:solidFill>
            <a:srgbClr val="588947"/>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prstClr val="black"/>
                </a:solidFill>
                <a:effectLst>
                  <a:outerShdw blurRad="38100" dist="38100" dir="2700000" algn="tl">
                    <a:srgbClr val="000000">
                      <a:alpha val="43137"/>
                    </a:srgbClr>
                  </a:outerShdw>
                </a:effectLst>
              </a:rPr>
              <a:t> NATIONAL DRUG AUTHORITY-UGANDA</a:t>
            </a:r>
          </a:p>
        </p:txBody>
      </p:sp>
    </p:spTree>
    <p:extLst>
      <p:ext uri="{BB962C8B-B14F-4D97-AF65-F5344CB8AC3E}">
        <p14:creationId xmlns:p14="http://schemas.microsoft.com/office/powerpoint/2010/main" val="41436136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5" r:id="rId4"/>
    <p:sldLayoutId id="2147483667" r:id="rId5"/>
    <p:sldLayoutId id="2147483668" r:id="rId6"/>
    <p:sldLayoutId id="2147483669" r:id="rId7"/>
    <p:sldLayoutId id="2147483670" r:id="rId8"/>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3000"/>
            <a:lum/>
          </a:blip>
          <a:srcRect/>
          <a:stretch>
            <a:fillRect t="-62000" b="-6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06400" y="529389"/>
            <a:ext cx="11277600" cy="1756610"/>
          </a:xfrm>
        </p:spPr>
        <p:txBody>
          <a:bodyPr/>
          <a:lstStyle/>
          <a:p>
            <a:r>
              <a:rPr lang="en-US" b="1" dirty="0" smtClean="0"/>
              <a:t>GUIDELINES FOR THE CONDUCT OF DRUG RELATED CLINICAL TRIALS</a:t>
            </a:r>
            <a:endParaRPr lang="en-US" b="1" dirty="0"/>
          </a:p>
        </p:txBody>
      </p:sp>
      <p:sp>
        <p:nvSpPr>
          <p:cNvPr id="3" name="Subtitle 2"/>
          <p:cNvSpPr>
            <a:spLocks noGrp="1"/>
          </p:cNvSpPr>
          <p:nvPr>
            <p:ph type="subTitle" idx="1"/>
          </p:nvPr>
        </p:nvSpPr>
        <p:spPr>
          <a:xfrm>
            <a:off x="406400" y="3080083"/>
            <a:ext cx="11379200" cy="1981773"/>
          </a:xfrm>
        </p:spPr>
        <p:txBody>
          <a:bodyPr/>
          <a:lstStyle/>
          <a:p>
            <a:r>
              <a:rPr lang="en-US" b="1" smtClean="0">
                <a:solidFill>
                  <a:schemeClr val="tx1"/>
                </a:solidFill>
                <a:latin typeface="Arial" panose="020B0604020202020204" pitchFamily="34" charset="0"/>
                <a:cs typeface="Arial" panose="020B0604020202020204" pitchFamily="34" charset="0"/>
              </a:rPr>
              <a:t>SHEILA AMPAIRE</a:t>
            </a:r>
            <a:endParaRPr lang="en-US" b="1" dirty="0" smtClean="0">
              <a:solidFill>
                <a:schemeClr val="tx1"/>
              </a:solidFill>
              <a:latin typeface="Arial" panose="020B0604020202020204" pitchFamily="34" charset="0"/>
              <a:cs typeface="Arial" panose="020B0604020202020204" pitchFamily="34" charset="0"/>
            </a:endParaRPr>
          </a:p>
          <a:p>
            <a:r>
              <a:rPr lang="en-US" b="1" dirty="0" smtClean="0">
                <a:solidFill>
                  <a:schemeClr val="tx1"/>
                </a:solidFill>
                <a:latin typeface="Arial" panose="020B0604020202020204" pitchFamily="34" charset="0"/>
                <a:cs typeface="Arial" panose="020B0604020202020204" pitchFamily="34" charset="0"/>
              </a:rPr>
              <a:t>NATIONAL DRUG AUTHORITY </a:t>
            </a:r>
          </a:p>
          <a:p>
            <a:r>
              <a:rPr lang="en-US" b="1" dirty="0" smtClean="0">
                <a:solidFill>
                  <a:schemeClr val="tx1"/>
                </a:solidFill>
              </a:rPr>
              <a:t>27</a:t>
            </a:r>
            <a:r>
              <a:rPr lang="en-US" b="1" baseline="30000" dirty="0" smtClean="0">
                <a:solidFill>
                  <a:schemeClr val="tx1"/>
                </a:solidFill>
              </a:rPr>
              <a:t>th</a:t>
            </a:r>
            <a:r>
              <a:rPr lang="en-US" b="1" dirty="0" smtClean="0">
                <a:solidFill>
                  <a:schemeClr val="tx1"/>
                </a:solidFill>
              </a:rPr>
              <a:t> March 2019</a:t>
            </a:r>
            <a:endParaRPr lang="en-US" b="1" dirty="0">
              <a:solidFill>
                <a:schemeClr val="tx1"/>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1</a:t>
            </a:fld>
            <a:endParaRPr lang="en-US">
              <a:solidFill>
                <a:prstClr val="black">
                  <a:tint val="75000"/>
                </a:prstClr>
              </a:solidFill>
            </a:endParaRPr>
          </a:p>
        </p:txBody>
      </p:sp>
    </p:spTree>
    <p:extLst>
      <p:ext uri="{BB962C8B-B14F-4D97-AF65-F5344CB8AC3E}">
        <p14:creationId xmlns:p14="http://schemas.microsoft.com/office/powerpoint/2010/main" val="39793276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                     </a:t>
            </a:r>
            <a:r>
              <a:rPr lang="en-US" u="sng" dirty="0" smtClean="0"/>
              <a:t>Who should apply;</a:t>
            </a:r>
            <a:endParaRPr lang="en-US" u="sng" dirty="0"/>
          </a:p>
        </p:txBody>
      </p:sp>
      <p:sp>
        <p:nvSpPr>
          <p:cNvPr id="3" name="Content Placeholder 2"/>
          <p:cNvSpPr>
            <a:spLocks noGrp="1"/>
          </p:cNvSpPr>
          <p:nvPr>
            <p:ph idx="1"/>
          </p:nvPr>
        </p:nvSpPr>
        <p:spPr>
          <a:xfrm>
            <a:off x="609600" y="1600201"/>
            <a:ext cx="7223556" cy="4525963"/>
          </a:xfrm>
        </p:spPr>
        <p:txBody>
          <a:bodyPr>
            <a:normAutofit/>
          </a:bodyPr>
          <a:lstStyle/>
          <a:p>
            <a:r>
              <a:rPr lang="en-GB" dirty="0" smtClean="0"/>
              <a:t>Regulation </a:t>
            </a:r>
          </a:p>
          <a:p>
            <a:r>
              <a:rPr lang="en-GB" dirty="0" smtClean="0"/>
              <a:t>The </a:t>
            </a:r>
            <a:r>
              <a:rPr lang="en-GB" dirty="0"/>
              <a:t>Sponsor or </a:t>
            </a:r>
            <a:r>
              <a:rPr lang="en-GB" dirty="0" smtClean="0"/>
              <a:t>Principal Investigator</a:t>
            </a:r>
            <a:endParaRPr lang="en-GB" dirty="0"/>
          </a:p>
          <a:p>
            <a:r>
              <a:rPr lang="en-GB" dirty="0" smtClean="0"/>
              <a:t>Based </a:t>
            </a:r>
            <a:r>
              <a:rPr lang="en-GB" dirty="0"/>
              <a:t>on the Clinical Trial Agreement between the Sponsor and the Principal Investigator(PI), the Authority will liaise with the PI who is the representative of the sponsor in the country. </a:t>
            </a:r>
            <a:endParaRPr lang="en-US" dirty="0"/>
          </a:p>
          <a:p>
            <a:endParaRPr lang="en-US" dirty="0"/>
          </a:p>
        </p:txBody>
      </p:sp>
      <p:sp>
        <p:nvSpPr>
          <p:cNvPr id="4" name="Slide Number Placeholder 3"/>
          <p:cNvSpPr>
            <a:spLocks noGrp="1"/>
          </p:cNvSpPr>
          <p:nvPr>
            <p:ph type="sldNum" sz="quarter" idx="12"/>
          </p:nvPr>
        </p:nvSpPr>
        <p:spPr/>
        <p:txBody>
          <a:bodyPr/>
          <a:lstStyle/>
          <a:p>
            <a:pPr>
              <a:defRPr/>
            </a:pPr>
            <a:fld id="{81546EAD-C0EC-4488-ABD5-A8D46F197A1A}" type="slidenum">
              <a:rPr lang="en-US" smtClean="0">
                <a:solidFill>
                  <a:prstClr val="black">
                    <a:tint val="75000"/>
                  </a:prstClr>
                </a:solidFill>
              </a:rPr>
              <a:pPr>
                <a:defRPr/>
              </a:pPr>
              <a:t>10</a:t>
            </a:fld>
            <a:endParaRPr lang="en-US">
              <a:solidFill>
                <a:prstClr val="black">
                  <a:tint val="75000"/>
                </a:prstClr>
              </a:solidFill>
            </a:endParaRPr>
          </a:p>
        </p:txBody>
      </p:sp>
      <p:pic>
        <p:nvPicPr>
          <p:cNvPr id="5" name="Picture 4"/>
          <p:cNvPicPr>
            <a:picLocks noChangeAspect="1"/>
          </p:cNvPicPr>
          <p:nvPr/>
        </p:nvPicPr>
        <p:blipFill>
          <a:blip r:embed="rId3"/>
          <a:stretch>
            <a:fillRect/>
          </a:stretch>
        </p:blipFill>
        <p:spPr>
          <a:xfrm>
            <a:off x="7600462" y="2980035"/>
            <a:ext cx="3810330" cy="3176291"/>
          </a:xfrm>
          <a:prstGeom prst="rect">
            <a:avLst/>
          </a:prstGeom>
        </p:spPr>
      </p:pic>
      <p:pic>
        <p:nvPicPr>
          <p:cNvPr id="6" name="Picture 5"/>
          <p:cNvPicPr>
            <a:picLocks noChangeAspect="1"/>
          </p:cNvPicPr>
          <p:nvPr/>
        </p:nvPicPr>
        <p:blipFill>
          <a:blip r:embed="rId4"/>
          <a:stretch>
            <a:fillRect/>
          </a:stretch>
        </p:blipFill>
        <p:spPr>
          <a:xfrm>
            <a:off x="7833156" y="1069382"/>
            <a:ext cx="3468925" cy="1819371"/>
          </a:xfrm>
          <a:prstGeom prst="rect">
            <a:avLst/>
          </a:prstGeom>
        </p:spPr>
      </p:pic>
    </p:spTree>
    <p:extLst>
      <p:ext uri="{BB962C8B-B14F-4D97-AF65-F5344CB8AC3E}">
        <p14:creationId xmlns:p14="http://schemas.microsoft.com/office/powerpoint/2010/main" val="14617748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    </a:t>
            </a:r>
            <a:r>
              <a:rPr lang="en-US" sz="4000" u="sng" dirty="0" smtClean="0"/>
              <a:t>Validation of completeness of the application</a:t>
            </a:r>
            <a:endParaRPr lang="en-US" sz="4000" u="sng" dirty="0"/>
          </a:p>
        </p:txBody>
      </p:sp>
      <p:sp>
        <p:nvSpPr>
          <p:cNvPr id="3" name="Content Placeholder 2"/>
          <p:cNvSpPr>
            <a:spLocks noGrp="1"/>
          </p:cNvSpPr>
          <p:nvPr>
            <p:ph idx="1"/>
          </p:nvPr>
        </p:nvSpPr>
        <p:spPr>
          <a:xfrm>
            <a:off x="609600" y="1600201"/>
            <a:ext cx="6907078" cy="4525963"/>
          </a:xfrm>
        </p:spPr>
        <p:txBody>
          <a:bodyPr/>
          <a:lstStyle/>
          <a:p>
            <a:r>
              <a:rPr lang="en-GB" dirty="0"/>
              <a:t>An application will be screened for completeness as per the requirements of </a:t>
            </a:r>
            <a:r>
              <a:rPr lang="en-GB" dirty="0" smtClean="0"/>
              <a:t>the regulations</a:t>
            </a:r>
          </a:p>
          <a:p>
            <a:r>
              <a:rPr lang="en-GB" dirty="0" smtClean="0"/>
              <a:t>Incomplete applications will not be received by the NDA</a:t>
            </a:r>
            <a:endParaRPr lang="en-US" dirty="0"/>
          </a:p>
        </p:txBody>
      </p:sp>
      <p:sp>
        <p:nvSpPr>
          <p:cNvPr id="4" name="Slide Number Placeholder 3"/>
          <p:cNvSpPr>
            <a:spLocks noGrp="1"/>
          </p:cNvSpPr>
          <p:nvPr>
            <p:ph type="sldNum" sz="quarter" idx="12"/>
          </p:nvPr>
        </p:nvSpPr>
        <p:spPr/>
        <p:txBody>
          <a:bodyPr/>
          <a:lstStyle/>
          <a:p>
            <a:pPr>
              <a:defRPr/>
            </a:pPr>
            <a:fld id="{81546EAD-C0EC-4488-ABD5-A8D46F197A1A}" type="slidenum">
              <a:rPr lang="en-US" smtClean="0">
                <a:solidFill>
                  <a:prstClr val="black">
                    <a:tint val="75000"/>
                  </a:prstClr>
                </a:solidFill>
              </a:rPr>
              <a:pPr>
                <a:defRPr/>
              </a:pPr>
              <a:t>11</a:t>
            </a:fld>
            <a:endParaRPr lang="en-US">
              <a:solidFill>
                <a:prstClr val="black">
                  <a:tint val="75000"/>
                </a:prstClr>
              </a:solidFill>
            </a:endParaRPr>
          </a:p>
        </p:txBody>
      </p:sp>
      <p:pic>
        <p:nvPicPr>
          <p:cNvPr id="1028"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5091" y="1844297"/>
            <a:ext cx="3968177" cy="3208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80570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Application package(Regulation 4&amp;5)</a:t>
            </a:r>
            <a:endParaRPr lang="en-US" dirty="0"/>
          </a:p>
        </p:txBody>
      </p:sp>
      <p:sp>
        <p:nvSpPr>
          <p:cNvPr id="8" name="Subtitle 7"/>
          <p:cNvSpPr>
            <a:spLocks noGrp="1"/>
          </p:cNvSpPr>
          <p:nvPr>
            <p:ph type="subTitle" idx="1"/>
          </p:nvPr>
        </p:nvSpPr>
        <p:spPr/>
        <p:txBody>
          <a:bodyPr/>
          <a:lstStyle/>
          <a:p>
            <a:endParaRPr lang="en-US" dirty="0"/>
          </a:p>
        </p:txBody>
      </p:sp>
      <p:sp>
        <p:nvSpPr>
          <p:cNvPr id="2" name="Slide Number Placeholder 1"/>
          <p:cNvSpPr>
            <a:spLocks noGrp="1"/>
          </p:cNvSpPr>
          <p:nvPr>
            <p:ph type="sldNum" sz="quarter" idx="12"/>
          </p:nvPr>
        </p:nvSpPr>
        <p:spPr/>
        <p:txBody>
          <a:bodyPr/>
          <a:lstStyle/>
          <a:p>
            <a:fld id="{EE7883D2-E42A-4E8B-9A15-0BE5468C742C}" type="slidenum">
              <a:rPr lang="en-US" altLang="en-US" smtClean="0">
                <a:solidFill>
                  <a:prstClr val="black">
                    <a:tint val="75000"/>
                  </a:prstClr>
                </a:solidFill>
              </a:rPr>
              <a:pPr/>
              <a:t>12</a:t>
            </a:fld>
            <a:endParaRPr lang="en-US" altLang="en-US">
              <a:solidFill>
                <a:prstClr val="black">
                  <a:tint val="75000"/>
                </a:prst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416778262"/>
              </p:ext>
            </p:extLst>
          </p:nvPr>
        </p:nvGraphicFramePr>
        <p:xfrm>
          <a:off x="510988" y="1331258"/>
          <a:ext cx="11120718" cy="4504764"/>
        </p:xfrm>
        <a:graphic>
          <a:graphicData uri="http://schemas.openxmlformats.org/drawingml/2006/table">
            <a:tbl>
              <a:tblPr>
                <a:tableStyleId>{5C22544A-7EE6-4342-B048-85BDC9FD1C3A}</a:tableStyleId>
              </a:tblPr>
              <a:tblGrid>
                <a:gridCol w="2825872">
                  <a:extLst>
                    <a:ext uri="{9D8B030D-6E8A-4147-A177-3AD203B41FA5}">
                      <a16:colId xmlns:a16="http://schemas.microsoft.com/office/drawing/2014/main" xmlns="" val="20000"/>
                    </a:ext>
                  </a:extLst>
                </a:gridCol>
                <a:gridCol w="8294846">
                  <a:extLst>
                    <a:ext uri="{9D8B030D-6E8A-4147-A177-3AD203B41FA5}">
                      <a16:colId xmlns:a16="http://schemas.microsoft.com/office/drawing/2014/main" xmlns="" val="20001"/>
                    </a:ext>
                  </a:extLst>
                </a:gridCol>
              </a:tblGrid>
              <a:tr h="444925">
                <a:tc>
                  <a:txBody>
                    <a:bodyPr/>
                    <a:lstStyle/>
                    <a:p>
                      <a:pPr marL="0" marR="0" algn="just">
                        <a:lnSpc>
                          <a:spcPct val="115000"/>
                        </a:lnSpc>
                        <a:spcBef>
                          <a:spcPts val="0"/>
                        </a:spcBef>
                        <a:spcAft>
                          <a:spcPts val="1000"/>
                        </a:spcAft>
                      </a:pPr>
                      <a:r>
                        <a:rPr lang="en-US" sz="2400" dirty="0">
                          <a:effectLst/>
                        </a:rPr>
                        <a:t>CTA</a:t>
                      </a:r>
                      <a:endParaRPr lang="en-US" sz="2400" dirty="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1000"/>
                        </a:spcAft>
                        <a:tabLst>
                          <a:tab pos="457200" algn="l"/>
                          <a:tab pos="914400" algn="l"/>
                          <a:tab pos="1371600" algn="l"/>
                        </a:tabLst>
                      </a:pPr>
                      <a:r>
                        <a:rPr lang="en-US" sz="2400">
                          <a:effectLst/>
                        </a:rPr>
                        <a:t>Clinical Trial Application Form</a:t>
                      </a:r>
                      <a:endParaRPr lang="en-US" sz="2400">
                        <a:effectLst/>
                        <a:latin typeface="Calibri"/>
                        <a:ea typeface="Calibri"/>
                        <a:cs typeface="Times New Roman"/>
                      </a:endParaRPr>
                    </a:p>
                  </a:txBody>
                  <a:tcPr marL="68580" marR="68580" marT="0" marB="0"/>
                </a:tc>
                <a:extLst>
                  <a:ext uri="{0D108BD9-81ED-4DB2-BD59-A6C34878D82A}">
                    <a16:rowId xmlns:a16="http://schemas.microsoft.com/office/drawing/2014/main" xmlns="" val="10000"/>
                  </a:ext>
                </a:extLst>
              </a:tr>
              <a:tr h="444925">
                <a:tc>
                  <a:txBody>
                    <a:bodyPr/>
                    <a:lstStyle/>
                    <a:p>
                      <a:pPr marL="0" marR="0" algn="just">
                        <a:lnSpc>
                          <a:spcPct val="115000"/>
                        </a:lnSpc>
                        <a:spcBef>
                          <a:spcPts val="0"/>
                        </a:spcBef>
                        <a:spcAft>
                          <a:spcPts val="1000"/>
                        </a:spcAft>
                      </a:pPr>
                      <a:r>
                        <a:rPr lang="en-US" sz="2400">
                          <a:effectLst/>
                        </a:rPr>
                        <a:t>APPENDIX 1:</a:t>
                      </a:r>
                      <a:endParaRPr lang="en-US" sz="24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1000"/>
                        </a:spcAft>
                      </a:pPr>
                      <a:r>
                        <a:rPr lang="en-US" sz="2400" dirty="0">
                          <a:effectLst/>
                        </a:rPr>
                        <a:t>Trial Protocol</a:t>
                      </a:r>
                      <a:endParaRPr lang="en-US" sz="24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1"/>
                  </a:ext>
                </a:extLst>
              </a:tr>
              <a:tr h="444925">
                <a:tc>
                  <a:txBody>
                    <a:bodyPr/>
                    <a:lstStyle/>
                    <a:p>
                      <a:pPr marL="0" marR="0" algn="just">
                        <a:lnSpc>
                          <a:spcPct val="115000"/>
                        </a:lnSpc>
                        <a:spcBef>
                          <a:spcPts val="0"/>
                        </a:spcBef>
                        <a:spcAft>
                          <a:spcPts val="1000"/>
                        </a:spcAft>
                      </a:pPr>
                      <a:r>
                        <a:rPr lang="en-US" sz="2400">
                          <a:effectLst/>
                        </a:rPr>
                        <a:t>APPENDIX 2:</a:t>
                      </a:r>
                      <a:endParaRPr lang="en-US" sz="24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1000"/>
                        </a:spcAft>
                      </a:pPr>
                      <a:r>
                        <a:rPr lang="en-US" sz="2400" dirty="0">
                          <a:effectLst/>
                        </a:rPr>
                        <a:t>Investigators Brochure</a:t>
                      </a:r>
                      <a:endParaRPr lang="en-US" sz="24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2"/>
                  </a:ext>
                </a:extLst>
              </a:tr>
              <a:tr h="444925">
                <a:tc>
                  <a:txBody>
                    <a:bodyPr/>
                    <a:lstStyle/>
                    <a:p>
                      <a:pPr marL="0" marR="0" algn="just">
                        <a:lnSpc>
                          <a:spcPct val="115000"/>
                        </a:lnSpc>
                        <a:spcBef>
                          <a:spcPts val="0"/>
                        </a:spcBef>
                        <a:spcAft>
                          <a:spcPts val="1000"/>
                        </a:spcAft>
                      </a:pPr>
                      <a:r>
                        <a:rPr lang="en-US" sz="2400">
                          <a:effectLst/>
                        </a:rPr>
                        <a:t>APPENDIX 3:</a:t>
                      </a:r>
                      <a:endParaRPr lang="en-US" sz="24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1000"/>
                        </a:spcAft>
                      </a:pPr>
                      <a:r>
                        <a:rPr lang="en-US" sz="2400" dirty="0">
                          <a:effectLst/>
                        </a:rPr>
                        <a:t>Participant Information Leaflet and Informed Consent</a:t>
                      </a:r>
                      <a:endParaRPr lang="en-US" sz="24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3"/>
                  </a:ext>
                </a:extLst>
              </a:tr>
              <a:tr h="917607">
                <a:tc>
                  <a:txBody>
                    <a:bodyPr/>
                    <a:lstStyle/>
                    <a:p>
                      <a:pPr marL="0" marR="0" algn="just">
                        <a:lnSpc>
                          <a:spcPct val="115000"/>
                        </a:lnSpc>
                        <a:spcBef>
                          <a:spcPts val="0"/>
                        </a:spcBef>
                        <a:spcAft>
                          <a:spcPts val="1000"/>
                        </a:spcAft>
                      </a:pPr>
                      <a:r>
                        <a:rPr lang="en-US" sz="2400" dirty="0">
                          <a:effectLst/>
                        </a:rPr>
                        <a:t>APPENDIX 4:</a:t>
                      </a:r>
                      <a:endParaRPr lang="en-US" sz="2400" dirty="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1000"/>
                        </a:spcAft>
                      </a:pPr>
                      <a:r>
                        <a:rPr lang="en-US" sz="2400" dirty="0">
                          <a:effectLst/>
                        </a:rPr>
                        <a:t>Certificate of GMP manufacture of the trial medicine or other evidence of manufacture quality, safety and consistency</a:t>
                      </a:r>
                      <a:endParaRPr lang="en-US" sz="24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4"/>
                  </a:ext>
                </a:extLst>
              </a:tr>
              <a:tr h="444925">
                <a:tc>
                  <a:txBody>
                    <a:bodyPr/>
                    <a:lstStyle/>
                    <a:p>
                      <a:pPr marL="0" marR="0" algn="just">
                        <a:lnSpc>
                          <a:spcPct val="115000"/>
                        </a:lnSpc>
                        <a:spcBef>
                          <a:spcPts val="0"/>
                        </a:spcBef>
                        <a:spcAft>
                          <a:spcPts val="1000"/>
                        </a:spcAft>
                      </a:pPr>
                      <a:r>
                        <a:rPr lang="en-US" sz="2400" dirty="0">
                          <a:effectLst/>
                        </a:rPr>
                        <a:t>APPENDIX 5:</a:t>
                      </a:r>
                      <a:endParaRPr lang="en-US" sz="2400" dirty="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1000"/>
                        </a:spcAft>
                      </a:pPr>
                      <a:r>
                        <a:rPr lang="en-US" sz="2400" dirty="0">
                          <a:effectLst/>
                        </a:rPr>
                        <a:t>Package Insert/s for other trial medicines.</a:t>
                      </a:r>
                      <a:endParaRPr lang="en-US" sz="24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5"/>
                  </a:ext>
                </a:extLst>
              </a:tr>
              <a:tr h="444925">
                <a:tc>
                  <a:txBody>
                    <a:bodyPr/>
                    <a:lstStyle/>
                    <a:p>
                      <a:pPr marL="0" marR="0" algn="just">
                        <a:lnSpc>
                          <a:spcPct val="115000"/>
                        </a:lnSpc>
                        <a:spcBef>
                          <a:spcPts val="0"/>
                        </a:spcBef>
                        <a:spcAft>
                          <a:spcPts val="1000"/>
                        </a:spcAft>
                      </a:pPr>
                      <a:r>
                        <a:rPr lang="en-US" sz="2400">
                          <a:effectLst/>
                        </a:rPr>
                        <a:t>APPENDIX 6:</a:t>
                      </a:r>
                      <a:endParaRPr lang="en-US" sz="24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1000"/>
                        </a:spcAft>
                      </a:pPr>
                      <a:r>
                        <a:rPr lang="en-US" sz="2400">
                          <a:effectLst/>
                        </a:rPr>
                        <a:t>Certificate of GMP manufacture of the placebo - if appropriate.</a:t>
                      </a:r>
                      <a:endParaRPr lang="en-US" sz="2400">
                        <a:effectLst/>
                        <a:latin typeface="Calibri"/>
                        <a:ea typeface="Calibri"/>
                        <a:cs typeface="Times New Roman"/>
                      </a:endParaRPr>
                    </a:p>
                  </a:txBody>
                  <a:tcPr marL="68580" marR="68580" marT="0" marB="0"/>
                </a:tc>
                <a:extLst>
                  <a:ext uri="{0D108BD9-81ED-4DB2-BD59-A6C34878D82A}">
                    <a16:rowId xmlns:a16="http://schemas.microsoft.com/office/drawing/2014/main" xmlns="" val="10006"/>
                  </a:ext>
                </a:extLst>
              </a:tr>
              <a:tr h="917607">
                <a:tc>
                  <a:txBody>
                    <a:bodyPr/>
                    <a:lstStyle/>
                    <a:p>
                      <a:pPr marL="0" marR="0" algn="just">
                        <a:lnSpc>
                          <a:spcPct val="115000"/>
                        </a:lnSpc>
                        <a:spcBef>
                          <a:spcPts val="0"/>
                        </a:spcBef>
                        <a:spcAft>
                          <a:spcPts val="1000"/>
                        </a:spcAft>
                      </a:pPr>
                      <a:r>
                        <a:rPr lang="en-US" sz="2400">
                          <a:effectLst/>
                        </a:rPr>
                        <a:t>APPENDIX 7:</a:t>
                      </a:r>
                      <a:endParaRPr lang="en-US" sz="24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1000"/>
                        </a:spcAft>
                      </a:pPr>
                      <a:r>
                        <a:rPr lang="en-US" sz="2400" dirty="0">
                          <a:effectLst/>
                        </a:rPr>
                        <a:t>Evidence of accreditation of the designated Laboratories or other evidence of GLP and assay validation.</a:t>
                      </a:r>
                      <a:endParaRPr lang="en-US" sz="24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7"/>
                  </a:ext>
                </a:extLst>
              </a:tr>
            </a:tbl>
          </a:graphicData>
        </a:graphic>
      </p:graphicFrame>
      <p:sp>
        <p:nvSpPr>
          <p:cNvPr id="4" name="Rectangle 1"/>
          <p:cNvSpPr>
            <a:spLocks noChangeArrowheads="1"/>
          </p:cNvSpPr>
          <p:nvPr/>
        </p:nvSpPr>
        <p:spPr bwMode="auto">
          <a:xfrm>
            <a:off x="3009900" y="17113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itchFamily="34" charset="0"/>
                <a:cs typeface="Arial" pitchFamily="34" charset="0"/>
              </a:rPr>
              <a:t/>
            </a:r>
            <a:br>
              <a:rPr kumimoji="0" lang="en-US" altLang="en-US" sz="1800" b="0" i="0" u="none" strike="noStrike" cap="none" normalizeH="0" baseline="0" smtClean="0">
                <a:ln>
                  <a:noFill/>
                </a:ln>
                <a:solidFill>
                  <a:schemeClr val="tx1"/>
                </a:solidFill>
                <a:effectLst/>
                <a:latin typeface="Arial" pitchFamily="34" charset="0"/>
                <a:cs typeface="Arial" pitchFamily="34" charset="0"/>
              </a:rPr>
            </a:b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9648187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package;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946111197"/>
              </p:ext>
            </p:extLst>
          </p:nvPr>
        </p:nvGraphicFramePr>
        <p:xfrm>
          <a:off x="609600" y="1600200"/>
          <a:ext cx="10636623" cy="4109720"/>
        </p:xfrm>
        <a:graphic>
          <a:graphicData uri="http://schemas.openxmlformats.org/drawingml/2006/table">
            <a:tbl>
              <a:tblPr>
                <a:tableStyleId>{5C22544A-7EE6-4342-B048-85BDC9FD1C3A}</a:tableStyleId>
              </a:tblPr>
              <a:tblGrid>
                <a:gridCol w="1958788">
                  <a:extLst>
                    <a:ext uri="{9D8B030D-6E8A-4147-A177-3AD203B41FA5}">
                      <a16:colId xmlns:a16="http://schemas.microsoft.com/office/drawing/2014/main" xmlns="" val="20000"/>
                    </a:ext>
                  </a:extLst>
                </a:gridCol>
                <a:gridCol w="8677835">
                  <a:extLst>
                    <a:ext uri="{9D8B030D-6E8A-4147-A177-3AD203B41FA5}">
                      <a16:colId xmlns:a16="http://schemas.microsoft.com/office/drawing/2014/main" xmlns="" val="20001"/>
                    </a:ext>
                  </a:extLst>
                </a:gridCol>
              </a:tblGrid>
              <a:tr h="216256">
                <a:tc>
                  <a:txBody>
                    <a:bodyPr/>
                    <a:lstStyle/>
                    <a:p>
                      <a:pPr marL="0" marR="0" algn="just">
                        <a:lnSpc>
                          <a:spcPct val="115000"/>
                        </a:lnSpc>
                        <a:spcBef>
                          <a:spcPts val="0"/>
                        </a:spcBef>
                        <a:spcAft>
                          <a:spcPts val="1000"/>
                        </a:spcAft>
                      </a:pPr>
                      <a:r>
                        <a:rPr lang="en-US" sz="2200" dirty="0">
                          <a:effectLst/>
                          <a:latin typeface="+mn-lt"/>
                        </a:rPr>
                        <a:t>APPENDIX 8:</a:t>
                      </a:r>
                      <a:endParaRPr lang="en-US" sz="2200" dirty="0">
                        <a:effectLst/>
                        <a:latin typeface="+mn-lt"/>
                        <a:ea typeface="Calibri"/>
                        <a:cs typeface="Times New Roman"/>
                      </a:endParaRPr>
                    </a:p>
                  </a:txBody>
                  <a:tcPr marL="68580" marR="68580" marT="0" marB="0"/>
                </a:tc>
                <a:tc>
                  <a:txBody>
                    <a:bodyPr/>
                    <a:lstStyle/>
                    <a:p>
                      <a:pPr marL="0" marR="0" algn="just">
                        <a:lnSpc>
                          <a:spcPct val="115000"/>
                        </a:lnSpc>
                        <a:spcBef>
                          <a:spcPts val="0"/>
                        </a:spcBef>
                        <a:spcAft>
                          <a:spcPts val="1000"/>
                        </a:spcAft>
                      </a:pPr>
                      <a:r>
                        <a:rPr lang="en-US" sz="2200" dirty="0">
                          <a:effectLst/>
                          <a:latin typeface="+mn-lt"/>
                        </a:rPr>
                        <a:t>Insurance Certificate specific for the trial in consultation with NDA</a:t>
                      </a:r>
                      <a:endParaRPr lang="en-US" sz="2200" dirty="0">
                        <a:effectLst/>
                        <a:latin typeface="+mn-lt"/>
                        <a:ea typeface="Calibri"/>
                        <a:cs typeface="Times New Roman"/>
                      </a:endParaRPr>
                    </a:p>
                  </a:txBody>
                  <a:tcPr marL="68580" marR="68580" marT="0" marB="0"/>
                </a:tc>
                <a:extLst>
                  <a:ext uri="{0D108BD9-81ED-4DB2-BD59-A6C34878D82A}">
                    <a16:rowId xmlns:a16="http://schemas.microsoft.com/office/drawing/2014/main" xmlns="" val="10000"/>
                  </a:ext>
                </a:extLst>
              </a:tr>
              <a:tr h="216256">
                <a:tc>
                  <a:txBody>
                    <a:bodyPr/>
                    <a:lstStyle/>
                    <a:p>
                      <a:pPr marL="0" marR="0" algn="just">
                        <a:lnSpc>
                          <a:spcPct val="115000"/>
                        </a:lnSpc>
                        <a:spcBef>
                          <a:spcPts val="0"/>
                        </a:spcBef>
                        <a:spcAft>
                          <a:spcPts val="1000"/>
                        </a:spcAft>
                      </a:pPr>
                      <a:r>
                        <a:rPr lang="en-US" sz="2200" dirty="0">
                          <a:effectLst/>
                          <a:latin typeface="+mn-lt"/>
                        </a:rPr>
                        <a:t>APPENDIX 9:</a:t>
                      </a:r>
                      <a:endParaRPr lang="en-US" sz="2200" dirty="0">
                        <a:effectLst/>
                        <a:latin typeface="+mn-lt"/>
                        <a:ea typeface="Calibri"/>
                        <a:cs typeface="Times New Roman"/>
                      </a:endParaRPr>
                    </a:p>
                  </a:txBody>
                  <a:tcPr marL="68580" marR="68580" marT="0" marB="0"/>
                </a:tc>
                <a:tc>
                  <a:txBody>
                    <a:bodyPr/>
                    <a:lstStyle/>
                    <a:p>
                      <a:pPr marL="0" marR="0" algn="just">
                        <a:lnSpc>
                          <a:spcPct val="115000"/>
                        </a:lnSpc>
                        <a:spcBef>
                          <a:spcPts val="0"/>
                        </a:spcBef>
                        <a:spcAft>
                          <a:spcPts val="1000"/>
                        </a:spcAft>
                      </a:pPr>
                      <a:r>
                        <a:rPr lang="en-US" sz="2200" dirty="0">
                          <a:effectLst/>
                          <a:latin typeface="+mn-lt"/>
                        </a:rPr>
                        <a:t>Signed and completed Declarations by all Investigators</a:t>
                      </a:r>
                      <a:endParaRPr lang="en-US" sz="2200" dirty="0">
                        <a:effectLst/>
                        <a:latin typeface="+mn-lt"/>
                        <a:ea typeface="Calibri"/>
                        <a:cs typeface="Times New Roman"/>
                      </a:endParaRPr>
                    </a:p>
                  </a:txBody>
                  <a:tcPr marL="68580" marR="68580" marT="0" marB="0"/>
                </a:tc>
                <a:extLst>
                  <a:ext uri="{0D108BD9-81ED-4DB2-BD59-A6C34878D82A}">
                    <a16:rowId xmlns:a16="http://schemas.microsoft.com/office/drawing/2014/main" xmlns="" val="10001"/>
                  </a:ext>
                </a:extLst>
              </a:tr>
              <a:tr h="349833">
                <a:tc>
                  <a:txBody>
                    <a:bodyPr/>
                    <a:lstStyle/>
                    <a:p>
                      <a:pPr marL="0" marR="0" algn="just">
                        <a:lnSpc>
                          <a:spcPct val="115000"/>
                        </a:lnSpc>
                        <a:spcBef>
                          <a:spcPts val="0"/>
                        </a:spcBef>
                        <a:spcAft>
                          <a:spcPts val="1000"/>
                        </a:spcAft>
                      </a:pPr>
                      <a:r>
                        <a:rPr lang="en-US" sz="2200" dirty="0">
                          <a:effectLst/>
                          <a:latin typeface="+mn-lt"/>
                        </a:rPr>
                        <a:t>APPENDIX 10:</a:t>
                      </a:r>
                      <a:endParaRPr lang="en-US" sz="2200" dirty="0">
                        <a:effectLst/>
                        <a:latin typeface="+mn-lt"/>
                        <a:ea typeface="Calibri"/>
                        <a:cs typeface="Times New Roman"/>
                      </a:endParaRPr>
                    </a:p>
                  </a:txBody>
                  <a:tcPr marL="68580" marR="68580" marT="0" marB="0"/>
                </a:tc>
                <a:tc>
                  <a:txBody>
                    <a:bodyPr/>
                    <a:lstStyle/>
                    <a:p>
                      <a:pPr marL="0" marR="0" algn="just">
                        <a:lnSpc>
                          <a:spcPct val="115000"/>
                        </a:lnSpc>
                        <a:spcBef>
                          <a:spcPts val="0"/>
                        </a:spcBef>
                        <a:spcAft>
                          <a:spcPts val="1000"/>
                        </a:spcAft>
                      </a:pPr>
                      <a:r>
                        <a:rPr lang="en-US" sz="2200" dirty="0" smtClean="0">
                          <a:effectLst/>
                          <a:latin typeface="+mn-lt"/>
                          <a:ea typeface="Calibri"/>
                          <a:cs typeface="Times New Roman"/>
                        </a:rPr>
                        <a:t>UNCST or REC approval</a:t>
                      </a:r>
                      <a:endParaRPr lang="en-US" sz="2200" dirty="0">
                        <a:effectLst/>
                        <a:latin typeface="+mn-lt"/>
                        <a:ea typeface="Calibri"/>
                        <a:cs typeface="Times New Roman"/>
                      </a:endParaRPr>
                    </a:p>
                  </a:txBody>
                  <a:tcPr marL="68580" marR="68580" marT="0" marB="0"/>
                </a:tc>
                <a:extLst>
                  <a:ext uri="{0D108BD9-81ED-4DB2-BD59-A6C34878D82A}">
                    <a16:rowId xmlns:a16="http://schemas.microsoft.com/office/drawing/2014/main" xmlns="" val="10002"/>
                  </a:ext>
                </a:extLst>
              </a:tr>
              <a:tr h="419832">
                <a:tc>
                  <a:txBody>
                    <a:bodyPr/>
                    <a:lstStyle/>
                    <a:p>
                      <a:pPr marL="0" marR="0" algn="just">
                        <a:lnSpc>
                          <a:spcPct val="115000"/>
                        </a:lnSpc>
                        <a:spcBef>
                          <a:spcPts val="0"/>
                        </a:spcBef>
                        <a:spcAft>
                          <a:spcPts val="1000"/>
                        </a:spcAft>
                      </a:pPr>
                      <a:r>
                        <a:rPr lang="en-US" sz="2200" dirty="0">
                          <a:effectLst/>
                          <a:latin typeface="+mn-lt"/>
                        </a:rPr>
                        <a:t>APPENDIX 11:</a:t>
                      </a:r>
                      <a:endParaRPr lang="en-US" sz="2200" dirty="0">
                        <a:effectLst/>
                        <a:latin typeface="+mn-lt"/>
                        <a:ea typeface="Calibri"/>
                        <a:cs typeface="Times New Roman"/>
                      </a:endParaRPr>
                    </a:p>
                  </a:txBody>
                  <a:tcPr marL="68580" marR="68580" marT="0" marB="0"/>
                </a:tc>
                <a:tc>
                  <a:txBody>
                    <a:bodyPr/>
                    <a:lstStyle/>
                    <a:p>
                      <a:pPr marL="0" marR="0" algn="just">
                        <a:lnSpc>
                          <a:spcPct val="115000"/>
                        </a:lnSpc>
                        <a:spcBef>
                          <a:spcPts val="0"/>
                        </a:spcBef>
                        <a:spcAft>
                          <a:spcPts val="1000"/>
                        </a:spcAft>
                      </a:pPr>
                      <a:r>
                        <a:rPr lang="en-US" sz="2200" dirty="0">
                          <a:effectLst/>
                          <a:latin typeface="+mn-lt"/>
                        </a:rPr>
                        <a:t>Full, legible copies of key, peer-reviewed published articles supporting the application.</a:t>
                      </a:r>
                      <a:endParaRPr lang="en-US" sz="2200" dirty="0">
                        <a:effectLst/>
                        <a:latin typeface="+mn-lt"/>
                        <a:ea typeface="Calibri"/>
                        <a:cs typeface="Times New Roman"/>
                      </a:endParaRPr>
                    </a:p>
                  </a:txBody>
                  <a:tcPr marL="68580" marR="68580" marT="0" marB="0"/>
                </a:tc>
                <a:extLst>
                  <a:ext uri="{0D108BD9-81ED-4DB2-BD59-A6C34878D82A}">
                    <a16:rowId xmlns:a16="http://schemas.microsoft.com/office/drawing/2014/main" xmlns="" val="10003"/>
                  </a:ext>
                </a:extLst>
              </a:tr>
              <a:tr h="216256">
                <a:tc>
                  <a:txBody>
                    <a:bodyPr/>
                    <a:lstStyle/>
                    <a:p>
                      <a:pPr marL="0" marR="0" algn="just">
                        <a:lnSpc>
                          <a:spcPct val="115000"/>
                        </a:lnSpc>
                        <a:spcBef>
                          <a:spcPts val="0"/>
                        </a:spcBef>
                        <a:spcAft>
                          <a:spcPts val="1000"/>
                        </a:spcAft>
                      </a:pPr>
                      <a:r>
                        <a:rPr lang="en-US" sz="2200" dirty="0">
                          <a:effectLst/>
                          <a:latin typeface="+mn-lt"/>
                        </a:rPr>
                        <a:t>APPENDIX 12:</a:t>
                      </a:r>
                      <a:endParaRPr lang="en-US" sz="2200" dirty="0">
                        <a:effectLst/>
                        <a:latin typeface="+mn-lt"/>
                        <a:ea typeface="Calibri"/>
                        <a:cs typeface="Times New Roman"/>
                      </a:endParaRPr>
                    </a:p>
                  </a:txBody>
                  <a:tcPr marL="68580" marR="68580" marT="0" marB="0"/>
                </a:tc>
                <a:tc>
                  <a:txBody>
                    <a:bodyPr/>
                    <a:lstStyle/>
                    <a:p>
                      <a:pPr marL="0" marR="0" algn="just">
                        <a:lnSpc>
                          <a:spcPct val="115000"/>
                        </a:lnSpc>
                        <a:spcBef>
                          <a:spcPts val="0"/>
                        </a:spcBef>
                        <a:spcAft>
                          <a:spcPts val="1000"/>
                        </a:spcAft>
                      </a:pPr>
                      <a:r>
                        <a:rPr lang="en-US" sz="2200" dirty="0">
                          <a:effectLst/>
                          <a:latin typeface="+mn-lt"/>
                        </a:rPr>
                        <a:t>Sample of the label for the imported products</a:t>
                      </a:r>
                      <a:endParaRPr lang="en-US" sz="2200" dirty="0">
                        <a:effectLst/>
                        <a:latin typeface="+mn-lt"/>
                        <a:ea typeface="Calibri"/>
                        <a:cs typeface="Times New Roman"/>
                      </a:endParaRPr>
                    </a:p>
                  </a:txBody>
                  <a:tcPr marL="68580" marR="68580" marT="0" marB="0"/>
                </a:tc>
                <a:extLst>
                  <a:ext uri="{0D108BD9-81ED-4DB2-BD59-A6C34878D82A}">
                    <a16:rowId xmlns:a16="http://schemas.microsoft.com/office/drawing/2014/main" xmlns="" val="10004"/>
                  </a:ext>
                </a:extLst>
              </a:tr>
              <a:tr h="216256">
                <a:tc>
                  <a:txBody>
                    <a:bodyPr/>
                    <a:lstStyle/>
                    <a:p>
                      <a:pPr marL="0" marR="0" algn="just">
                        <a:lnSpc>
                          <a:spcPct val="115000"/>
                        </a:lnSpc>
                        <a:spcBef>
                          <a:spcPts val="0"/>
                        </a:spcBef>
                        <a:spcAft>
                          <a:spcPts val="1000"/>
                        </a:spcAft>
                      </a:pPr>
                      <a:r>
                        <a:rPr lang="en-US" sz="2200" dirty="0">
                          <a:effectLst/>
                          <a:latin typeface="+mn-lt"/>
                        </a:rPr>
                        <a:t>APPENDIX 13:</a:t>
                      </a:r>
                      <a:endParaRPr lang="en-US" sz="2200" dirty="0">
                        <a:effectLst/>
                        <a:latin typeface="+mn-lt"/>
                        <a:ea typeface="Calibri"/>
                        <a:cs typeface="Times New Roman"/>
                      </a:endParaRPr>
                    </a:p>
                  </a:txBody>
                  <a:tcPr marL="68580" marR="68580" marT="0" marB="0"/>
                </a:tc>
                <a:tc>
                  <a:txBody>
                    <a:bodyPr/>
                    <a:lstStyle/>
                    <a:p>
                      <a:pPr marL="0" marR="0" algn="just">
                        <a:lnSpc>
                          <a:spcPct val="115000"/>
                        </a:lnSpc>
                        <a:spcBef>
                          <a:spcPts val="0"/>
                        </a:spcBef>
                        <a:spcAft>
                          <a:spcPts val="1000"/>
                        </a:spcAft>
                      </a:pPr>
                      <a:r>
                        <a:rPr lang="en-US" sz="2200" dirty="0">
                          <a:effectLst/>
                          <a:latin typeface="+mn-lt"/>
                        </a:rPr>
                        <a:t>Letter of authorization from the manufacturer/product owner</a:t>
                      </a:r>
                      <a:endParaRPr lang="en-US" sz="2200" dirty="0">
                        <a:effectLst/>
                        <a:latin typeface="+mn-lt"/>
                        <a:ea typeface="Calibri"/>
                        <a:cs typeface="Times New Roman"/>
                      </a:endParaRPr>
                    </a:p>
                  </a:txBody>
                  <a:tcPr marL="68580" marR="68580" marT="0" marB="0"/>
                </a:tc>
                <a:extLst>
                  <a:ext uri="{0D108BD9-81ED-4DB2-BD59-A6C34878D82A}">
                    <a16:rowId xmlns:a16="http://schemas.microsoft.com/office/drawing/2014/main" xmlns="" val="10005"/>
                  </a:ext>
                </a:extLst>
              </a:tr>
              <a:tr h="933689">
                <a:tc>
                  <a:txBody>
                    <a:bodyPr/>
                    <a:lstStyle/>
                    <a:p>
                      <a:pPr marL="0" marR="0" algn="just">
                        <a:lnSpc>
                          <a:spcPct val="115000"/>
                        </a:lnSpc>
                        <a:spcBef>
                          <a:spcPts val="0"/>
                        </a:spcBef>
                        <a:spcAft>
                          <a:spcPts val="1000"/>
                        </a:spcAft>
                      </a:pPr>
                      <a:r>
                        <a:rPr lang="en-US" sz="2200" dirty="0">
                          <a:effectLst/>
                          <a:latin typeface="+mn-lt"/>
                        </a:rPr>
                        <a:t>APPENDIX 14:</a:t>
                      </a:r>
                    </a:p>
                    <a:p>
                      <a:pPr marL="0" marR="0" algn="just">
                        <a:lnSpc>
                          <a:spcPct val="115000"/>
                        </a:lnSpc>
                        <a:spcBef>
                          <a:spcPts val="0"/>
                        </a:spcBef>
                        <a:spcAft>
                          <a:spcPts val="1000"/>
                        </a:spcAft>
                      </a:pPr>
                      <a:r>
                        <a:rPr lang="en-US" sz="2200" dirty="0">
                          <a:effectLst/>
                          <a:latin typeface="+mn-lt"/>
                        </a:rPr>
                        <a:t>APPENDIX 15</a:t>
                      </a:r>
                    </a:p>
                    <a:p>
                      <a:pPr marL="0" marR="0" algn="just">
                        <a:lnSpc>
                          <a:spcPct val="115000"/>
                        </a:lnSpc>
                        <a:spcBef>
                          <a:spcPts val="0"/>
                        </a:spcBef>
                        <a:spcAft>
                          <a:spcPts val="1000"/>
                        </a:spcAft>
                      </a:pPr>
                      <a:r>
                        <a:rPr lang="en-US" sz="2200" dirty="0">
                          <a:effectLst/>
                          <a:latin typeface="+mn-lt"/>
                        </a:rPr>
                        <a:t>APPENDIX 16</a:t>
                      </a:r>
                      <a:endParaRPr lang="en-US" sz="2200" dirty="0">
                        <a:effectLst/>
                        <a:latin typeface="+mn-lt"/>
                        <a:ea typeface="Calibri"/>
                        <a:cs typeface="Times New Roman"/>
                      </a:endParaRPr>
                    </a:p>
                  </a:txBody>
                  <a:tcPr marL="68580" marR="68580" marT="0" marB="0"/>
                </a:tc>
                <a:tc>
                  <a:txBody>
                    <a:bodyPr/>
                    <a:lstStyle/>
                    <a:p>
                      <a:pPr marL="0" marR="0" algn="just">
                        <a:lnSpc>
                          <a:spcPct val="115000"/>
                        </a:lnSpc>
                        <a:spcBef>
                          <a:spcPts val="0"/>
                        </a:spcBef>
                        <a:spcAft>
                          <a:spcPts val="1000"/>
                        </a:spcAft>
                      </a:pPr>
                      <a:r>
                        <a:rPr lang="en-US" sz="2200" dirty="0">
                          <a:effectLst/>
                          <a:latin typeface="+mn-lt"/>
                        </a:rPr>
                        <a:t>Pharmaceutical Data on dosage form</a:t>
                      </a:r>
                    </a:p>
                    <a:p>
                      <a:pPr marL="0" marR="0" algn="just">
                        <a:lnSpc>
                          <a:spcPct val="115000"/>
                        </a:lnSpc>
                        <a:spcBef>
                          <a:spcPts val="0"/>
                        </a:spcBef>
                        <a:spcAft>
                          <a:spcPts val="1000"/>
                        </a:spcAft>
                      </a:pPr>
                      <a:r>
                        <a:rPr lang="en-US" sz="2200" dirty="0">
                          <a:effectLst/>
                          <a:latin typeface="+mn-lt"/>
                        </a:rPr>
                        <a:t>Duly signed declaration of the monitor</a:t>
                      </a:r>
                    </a:p>
                    <a:p>
                      <a:pPr marL="0" marR="0" algn="just">
                        <a:lnSpc>
                          <a:spcPct val="115000"/>
                        </a:lnSpc>
                        <a:spcBef>
                          <a:spcPts val="0"/>
                        </a:spcBef>
                        <a:spcAft>
                          <a:spcPts val="1000"/>
                        </a:spcAft>
                      </a:pPr>
                      <a:r>
                        <a:rPr lang="en-US" sz="2200" dirty="0">
                          <a:effectLst/>
                          <a:latin typeface="+mn-lt"/>
                        </a:rPr>
                        <a:t>Clinical trial agreement between the sponsor and the principal investigator</a:t>
                      </a:r>
                      <a:endParaRPr lang="en-US" sz="2200" dirty="0">
                        <a:effectLst/>
                        <a:latin typeface="+mn-lt"/>
                        <a:ea typeface="Calibri"/>
                        <a:cs typeface="Times New Roman"/>
                      </a:endParaRPr>
                    </a:p>
                  </a:txBody>
                  <a:tcPr marL="68580" marR="68580" marT="0" marB="0"/>
                </a:tc>
                <a:extLst>
                  <a:ext uri="{0D108BD9-81ED-4DB2-BD59-A6C34878D82A}">
                    <a16:rowId xmlns:a16="http://schemas.microsoft.com/office/drawing/2014/main" xmlns="" val="10006"/>
                  </a:ext>
                </a:extLst>
              </a:tr>
            </a:tbl>
          </a:graphicData>
        </a:graphic>
      </p:graphicFrame>
      <p:sp>
        <p:nvSpPr>
          <p:cNvPr id="4" name="Slide Number Placeholder 3"/>
          <p:cNvSpPr>
            <a:spLocks noGrp="1"/>
          </p:cNvSpPr>
          <p:nvPr>
            <p:ph type="sldNum" sz="quarter" idx="12"/>
          </p:nvPr>
        </p:nvSpPr>
        <p:spPr/>
        <p:txBody>
          <a:bodyPr/>
          <a:lstStyle/>
          <a:p>
            <a:pPr>
              <a:defRPr/>
            </a:pPr>
            <a:fld id="{81546EAD-C0EC-4488-ABD5-A8D46F197A1A}" type="slidenum">
              <a:rPr lang="en-US" smtClean="0">
                <a:solidFill>
                  <a:prstClr val="black">
                    <a:tint val="75000"/>
                  </a:prstClr>
                </a:solidFill>
              </a:rPr>
              <a:pPr>
                <a:defRPr/>
              </a:pPr>
              <a:t>13</a:t>
            </a:fld>
            <a:endParaRPr lang="en-US">
              <a:solidFill>
                <a:prstClr val="black">
                  <a:tint val="75000"/>
                </a:prstClr>
              </a:solidFill>
            </a:endParaRPr>
          </a:p>
        </p:txBody>
      </p:sp>
    </p:spTree>
    <p:extLst>
      <p:ext uri="{BB962C8B-B14F-4D97-AF65-F5344CB8AC3E}">
        <p14:creationId xmlns:p14="http://schemas.microsoft.com/office/powerpoint/2010/main" val="18690140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Clarified the types of review</a:t>
            </a:r>
            <a:endParaRPr lang="en-US" u="sng" dirty="0"/>
          </a:p>
        </p:txBody>
      </p:sp>
      <p:sp>
        <p:nvSpPr>
          <p:cNvPr id="3" name="Content Placeholder 2"/>
          <p:cNvSpPr>
            <a:spLocks noGrp="1"/>
          </p:cNvSpPr>
          <p:nvPr>
            <p:ph idx="1"/>
          </p:nvPr>
        </p:nvSpPr>
        <p:spPr/>
        <p:txBody>
          <a:bodyPr>
            <a:normAutofit/>
          </a:bodyPr>
          <a:lstStyle/>
          <a:p>
            <a:pPr marL="0" indent="0">
              <a:buNone/>
            </a:pPr>
            <a:r>
              <a:rPr lang="en-GB" b="1" dirty="0" smtClean="0"/>
              <a:t>1. Internal </a:t>
            </a:r>
            <a:r>
              <a:rPr lang="en-GB" b="1" dirty="0"/>
              <a:t>Review;</a:t>
            </a:r>
            <a:r>
              <a:rPr lang="en-GB" dirty="0"/>
              <a:t> These are reviews conducted by the NDA Secretariat shall be further subdivided into;</a:t>
            </a:r>
            <a:endParaRPr lang="en-US" dirty="0"/>
          </a:p>
          <a:p>
            <a:pPr marL="514350" indent="-514350">
              <a:buFont typeface="+mj-lt"/>
              <a:buAutoNum type="alphaLcParenR"/>
            </a:pPr>
            <a:r>
              <a:rPr lang="en-GB" b="1" dirty="0"/>
              <a:t>Expedited Reviews:</a:t>
            </a:r>
            <a:r>
              <a:rPr lang="en-GB" dirty="0"/>
              <a:t> These shall apply wherein a regulatory decision shall be given to the applicant within 30 working </a:t>
            </a:r>
            <a:r>
              <a:rPr lang="en-GB" dirty="0" smtClean="0"/>
              <a:t>days or as will be determined by the Authority. </a:t>
            </a:r>
          </a:p>
          <a:p>
            <a:pPr marL="514350" indent="-514350">
              <a:buFont typeface="+mj-lt"/>
              <a:buAutoNum type="alphaLcParenR"/>
            </a:pPr>
            <a:r>
              <a:rPr lang="en-GB" b="1" dirty="0" smtClean="0"/>
              <a:t>Routine </a:t>
            </a:r>
            <a:r>
              <a:rPr lang="en-GB" b="1" dirty="0"/>
              <a:t>Reviews;</a:t>
            </a:r>
            <a:r>
              <a:rPr lang="en-GB" dirty="0"/>
              <a:t> these reviews shall be conducted according to the current NDA service delivery timelines as published on the NDA website. </a:t>
            </a:r>
            <a:endParaRPr lang="en-US" dirty="0"/>
          </a:p>
          <a:p>
            <a:endParaRPr lang="en-US" dirty="0"/>
          </a:p>
        </p:txBody>
      </p:sp>
      <p:sp>
        <p:nvSpPr>
          <p:cNvPr id="4" name="Slide Number Placeholder 3"/>
          <p:cNvSpPr>
            <a:spLocks noGrp="1"/>
          </p:cNvSpPr>
          <p:nvPr>
            <p:ph type="sldNum" sz="quarter" idx="12"/>
          </p:nvPr>
        </p:nvSpPr>
        <p:spPr/>
        <p:txBody>
          <a:bodyPr/>
          <a:lstStyle/>
          <a:p>
            <a:pPr>
              <a:defRPr/>
            </a:pPr>
            <a:fld id="{81546EAD-C0EC-4488-ABD5-A8D46F197A1A}" type="slidenum">
              <a:rPr lang="en-US" smtClean="0">
                <a:solidFill>
                  <a:prstClr val="black">
                    <a:tint val="75000"/>
                  </a:prstClr>
                </a:solidFill>
              </a:rPr>
              <a:pPr>
                <a:defRPr/>
              </a:pPr>
              <a:t>14</a:t>
            </a:fld>
            <a:endParaRPr lang="en-US">
              <a:solidFill>
                <a:prstClr val="black">
                  <a:tint val="75000"/>
                </a:prstClr>
              </a:solidFill>
            </a:endParaRPr>
          </a:p>
        </p:txBody>
      </p:sp>
    </p:spTree>
    <p:extLst>
      <p:ext uri="{BB962C8B-B14F-4D97-AF65-F5344CB8AC3E}">
        <p14:creationId xmlns:p14="http://schemas.microsoft.com/office/powerpoint/2010/main" val="8293518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Criteria for expedited review</a:t>
            </a:r>
            <a:endParaRPr lang="en-US" u="sng" dirty="0"/>
          </a:p>
        </p:txBody>
      </p:sp>
      <p:sp>
        <p:nvSpPr>
          <p:cNvPr id="3" name="Content Placeholder 2"/>
          <p:cNvSpPr>
            <a:spLocks noGrp="1"/>
          </p:cNvSpPr>
          <p:nvPr>
            <p:ph idx="1"/>
          </p:nvPr>
        </p:nvSpPr>
        <p:spPr>
          <a:xfrm>
            <a:off x="433954" y="1600201"/>
            <a:ext cx="8570562" cy="4525963"/>
          </a:xfrm>
        </p:spPr>
        <p:txBody>
          <a:bodyPr>
            <a:normAutofit fontScale="85000" lnSpcReduction="10000"/>
          </a:bodyPr>
          <a:lstStyle/>
          <a:p>
            <a:pPr lvl="0"/>
            <a:r>
              <a:rPr lang="en-GB" dirty="0"/>
              <a:t>Clinical trial applications for </a:t>
            </a:r>
            <a:r>
              <a:rPr lang="en-GB" dirty="0" smtClean="0"/>
              <a:t>IMPs to </a:t>
            </a:r>
            <a:r>
              <a:rPr lang="en-GB" dirty="0"/>
              <a:t>provide treatment where no </a:t>
            </a:r>
            <a:r>
              <a:rPr lang="en-GB" dirty="0" smtClean="0"/>
              <a:t>alternative therapy exists according the </a:t>
            </a:r>
            <a:r>
              <a:rPr lang="en-GB" dirty="0" err="1" smtClean="0"/>
              <a:t>the</a:t>
            </a:r>
            <a:r>
              <a:rPr lang="en-GB" dirty="0" smtClean="0"/>
              <a:t> Uganda treatment guidelines.  </a:t>
            </a:r>
            <a:endParaRPr lang="en-US" dirty="0"/>
          </a:p>
          <a:p>
            <a:pPr lvl="0"/>
            <a:r>
              <a:rPr lang="en-GB" dirty="0"/>
              <a:t>Clinical trials conducted in an emergency for example during a disease outbreak. </a:t>
            </a:r>
            <a:endParaRPr lang="en-US" dirty="0"/>
          </a:p>
          <a:p>
            <a:pPr lvl="0"/>
            <a:r>
              <a:rPr lang="en-GB" dirty="0"/>
              <a:t>Clinical trial applications that do not explicitly meet </a:t>
            </a:r>
            <a:r>
              <a:rPr lang="en-GB" dirty="0" smtClean="0"/>
              <a:t>the above criteria and  </a:t>
            </a:r>
            <a:r>
              <a:rPr lang="en-GB" dirty="0"/>
              <a:t>are led by the Ministry of Health in the interest of a public health intervention </a:t>
            </a:r>
            <a:endParaRPr lang="en-US" dirty="0"/>
          </a:p>
          <a:p>
            <a:pPr marL="0" indent="0">
              <a:buNone/>
            </a:pPr>
            <a:r>
              <a:rPr lang="en-GB" dirty="0">
                <a:solidFill>
                  <a:srgbClr val="00B050"/>
                </a:solidFill>
              </a:rPr>
              <a:t>The Secretariat reserves the right to determine which application may undergo this kind of review where the criteria may be unclear. </a:t>
            </a:r>
            <a:endParaRPr lang="en-US" dirty="0">
              <a:solidFill>
                <a:srgbClr val="00B050"/>
              </a:solidFill>
            </a:endParaRPr>
          </a:p>
          <a:p>
            <a:endParaRPr lang="en-US" dirty="0"/>
          </a:p>
        </p:txBody>
      </p:sp>
      <p:sp>
        <p:nvSpPr>
          <p:cNvPr id="4" name="Slide Number Placeholder 3"/>
          <p:cNvSpPr>
            <a:spLocks noGrp="1"/>
          </p:cNvSpPr>
          <p:nvPr>
            <p:ph type="sldNum" sz="quarter" idx="12"/>
          </p:nvPr>
        </p:nvSpPr>
        <p:spPr/>
        <p:txBody>
          <a:bodyPr/>
          <a:lstStyle/>
          <a:p>
            <a:pPr>
              <a:defRPr/>
            </a:pPr>
            <a:fld id="{81546EAD-C0EC-4488-ABD5-A8D46F197A1A}" type="slidenum">
              <a:rPr lang="en-US" smtClean="0">
                <a:solidFill>
                  <a:prstClr val="black">
                    <a:tint val="75000"/>
                  </a:prstClr>
                </a:solidFill>
              </a:rPr>
              <a:pPr>
                <a:defRPr/>
              </a:pPr>
              <a:t>15</a:t>
            </a:fld>
            <a:endParaRPr lang="en-US" dirty="0">
              <a:solidFill>
                <a:prstClr val="black">
                  <a:tint val="75000"/>
                </a:prstClr>
              </a:solidFill>
            </a:endParaRPr>
          </a:p>
        </p:txBody>
      </p:sp>
      <p:pic>
        <p:nvPicPr>
          <p:cNvPr id="9" name="Picture 8"/>
          <p:cNvPicPr>
            <a:picLocks noChangeAspect="1"/>
          </p:cNvPicPr>
          <p:nvPr/>
        </p:nvPicPr>
        <p:blipFill>
          <a:blip r:embed="rId3"/>
          <a:stretch>
            <a:fillRect/>
          </a:stretch>
        </p:blipFill>
        <p:spPr>
          <a:xfrm>
            <a:off x="9113306" y="1600201"/>
            <a:ext cx="2469094" cy="4371211"/>
          </a:xfrm>
          <a:prstGeom prst="rect">
            <a:avLst/>
          </a:prstGeom>
        </p:spPr>
      </p:pic>
    </p:spTree>
    <p:extLst>
      <p:ext uri="{BB962C8B-B14F-4D97-AF65-F5344CB8AC3E}">
        <p14:creationId xmlns:p14="http://schemas.microsoft.com/office/powerpoint/2010/main" val="35111895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Types of review</a:t>
            </a:r>
            <a:endParaRPr lang="en-US" u="sng" dirty="0"/>
          </a:p>
        </p:txBody>
      </p:sp>
      <p:sp>
        <p:nvSpPr>
          <p:cNvPr id="3" name="Content Placeholder 2"/>
          <p:cNvSpPr>
            <a:spLocks noGrp="1"/>
          </p:cNvSpPr>
          <p:nvPr>
            <p:ph idx="1"/>
          </p:nvPr>
        </p:nvSpPr>
        <p:spPr/>
        <p:txBody>
          <a:bodyPr/>
          <a:lstStyle/>
          <a:p>
            <a:pPr marL="0" indent="0">
              <a:buNone/>
            </a:pPr>
            <a:r>
              <a:rPr lang="en-GB" b="1" dirty="0" smtClean="0"/>
              <a:t>2. Expert </a:t>
            </a:r>
            <a:r>
              <a:rPr lang="en-GB" b="1" dirty="0"/>
              <a:t>Review;</a:t>
            </a:r>
            <a:r>
              <a:rPr lang="en-GB" dirty="0"/>
              <a:t> the application may be reviewed by external reviewers co-opted by NDA following internal procedures. </a:t>
            </a:r>
            <a:endParaRPr lang="en-US" dirty="0"/>
          </a:p>
          <a:p>
            <a:pPr marL="0" indent="0">
              <a:buNone/>
            </a:pPr>
            <a:r>
              <a:rPr lang="en-GB" b="1" dirty="0" smtClean="0"/>
              <a:t>3. Joint </a:t>
            </a:r>
            <a:r>
              <a:rPr lang="en-GB" b="1" dirty="0"/>
              <a:t>Reviews</a:t>
            </a:r>
            <a:r>
              <a:rPr lang="en-GB" dirty="0"/>
              <a:t>; These reviews are carried out jointly with all the regulators that is the NDA, UNCST and the primary </a:t>
            </a:r>
            <a:r>
              <a:rPr lang="en-GB" dirty="0" smtClean="0"/>
              <a:t>IRB/REC. These reviews are coordinated by the UNCST.</a:t>
            </a:r>
            <a:endParaRPr lang="en-US" dirty="0"/>
          </a:p>
        </p:txBody>
      </p:sp>
      <p:sp>
        <p:nvSpPr>
          <p:cNvPr id="4" name="Slide Number Placeholder 3"/>
          <p:cNvSpPr>
            <a:spLocks noGrp="1"/>
          </p:cNvSpPr>
          <p:nvPr>
            <p:ph type="sldNum" sz="quarter" idx="12"/>
          </p:nvPr>
        </p:nvSpPr>
        <p:spPr/>
        <p:txBody>
          <a:bodyPr/>
          <a:lstStyle/>
          <a:p>
            <a:pPr>
              <a:defRPr/>
            </a:pPr>
            <a:fld id="{81546EAD-C0EC-4488-ABD5-A8D46F197A1A}" type="slidenum">
              <a:rPr lang="en-US" smtClean="0">
                <a:solidFill>
                  <a:prstClr val="black">
                    <a:tint val="75000"/>
                  </a:prstClr>
                </a:solidFill>
              </a:rPr>
              <a:pPr>
                <a:defRPr/>
              </a:pPr>
              <a:t>16</a:t>
            </a:fld>
            <a:endParaRPr lang="en-US">
              <a:solidFill>
                <a:prstClr val="black">
                  <a:tint val="75000"/>
                </a:prstClr>
              </a:solidFill>
            </a:endParaRPr>
          </a:p>
        </p:txBody>
      </p:sp>
    </p:spTree>
    <p:extLst>
      <p:ext uri="{BB962C8B-B14F-4D97-AF65-F5344CB8AC3E}">
        <p14:creationId xmlns:p14="http://schemas.microsoft.com/office/powerpoint/2010/main" val="36957027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Important to note…</a:t>
            </a:r>
            <a:endParaRPr lang="en-US" u="sng" dirty="0"/>
          </a:p>
        </p:txBody>
      </p:sp>
      <p:sp>
        <p:nvSpPr>
          <p:cNvPr id="3" name="Content Placeholder 2"/>
          <p:cNvSpPr>
            <a:spLocks noGrp="1"/>
          </p:cNvSpPr>
          <p:nvPr>
            <p:ph idx="1"/>
          </p:nvPr>
        </p:nvSpPr>
        <p:spPr>
          <a:xfrm>
            <a:off x="609600" y="1600201"/>
            <a:ext cx="7929966" cy="4525963"/>
          </a:xfrm>
        </p:spPr>
        <p:txBody>
          <a:bodyPr>
            <a:normAutofit/>
          </a:bodyPr>
          <a:lstStyle/>
          <a:p>
            <a:r>
              <a:rPr lang="en-GB" dirty="0"/>
              <a:t>Reviews for clinical trials will be done following a first-in first-out principle </a:t>
            </a:r>
            <a:endParaRPr lang="en-GB" dirty="0" smtClean="0"/>
          </a:p>
          <a:p>
            <a:r>
              <a:rPr lang="en-GB" dirty="0" smtClean="0"/>
              <a:t>Service delivery timelines for different applications are published on the NDA website</a:t>
            </a:r>
          </a:p>
          <a:p>
            <a:r>
              <a:rPr lang="en-GB" dirty="0" smtClean="0"/>
              <a:t>A </a:t>
            </a:r>
            <a:r>
              <a:rPr lang="en-GB" dirty="0"/>
              <a:t>stop-clock mechanism </a:t>
            </a:r>
            <a:r>
              <a:rPr lang="en-GB" dirty="0" smtClean="0"/>
              <a:t>shall therefore apply </a:t>
            </a:r>
            <a:r>
              <a:rPr lang="en-GB" dirty="0"/>
              <a:t>each time the Authority requests for additional </a:t>
            </a:r>
            <a:r>
              <a:rPr lang="en-GB" dirty="0" smtClean="0"/>
              <a:t>information.</a:t>
            </a:r>
          </a:p>
        </p:txBody>
      </p:sp>
      <p:sp>
        <p:nvSpPr>
          <p:cNvPr id="4" name="Slide Number Placeholder 3"/>
          <p:cNvSpPr>
            <a:spLocks noGrp="1"/>
          </p:cNvSpPr>
          <p:nvPr>
            <p:ph type="sldNum" sz="quarter" idx="12"/>
          </p:nvPr>
        </p:nvSpPr>
        <p:spPr/>
        <p:txBody>
          <a:bodyPr/>
          <a:lstStyle/>
          <a:p>
            <a:pPr>
              <a:defRPr/>
            </a:pPr>
            <a:fld id="{81546EAD-C0EC-4488-ABD5-A8D46F197A1A}" type="slidenum">
              <a:rPr lang="en-US" smtClean="0">
                <a:solidFill>
                  <a:prstClr val="black">
                    <a:tint val="75000"/>
                  </a:prstClr>
                </a:solidFill>
              </a:rPr>
              <a:pPr>
                <a:defRPr/>
              </a:pPr>
              <a:t>17</a:t>
            </a:fld>
            <a:endParaRPr lang="en-US">
              <a:solidFill>
                <a:prstClr val="black">
                  <a:tint val="75000"/>
                </a:prstClr>
              </a:solidFill>
            </a:endParaRPr>
          </a:p>
        </p:txBody>
      </p:sp>
      <p:pic>
        <p:nvPicPr>
          <p:cNvPr id="5" name="Picture 4"/>
          <p:cNvPicPr>
            <a:picLocks noChangeAspect="1"/>
          </p:cNvPicPr>
          <p:nvPr/>
        </p:nvPicPr>
        <p:blipFill>
          <a:blip r:embed="rId3"/>
          <a:stretch>
            <a:fillRect/>
          </a:stretch>
        </p:blipFill>
        <p:spPr>
          <a:xfrm>
            <a:off x="8400081" y="1270861"/>
            <a:ext cx="3642101" cy="4370522"/>
          </a:xfrm>
          <a:prstGeom prst="rect">
            <a:avLst/>
          </a:prstGeom>
        </p:spPr>
      </p:pic>
    </p:spTree>
    <p:extLst>
      <p:ext uri="{BB962C8B-B14F-4D97-AF65-F5344CB8AC3E}">
        <p14:creationId xmlns:p14="http://schemas.microsoft.com/office/powerpoint/2010/main" val="38801177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043620" y="1512837"/>
            <a:ext cx="3952068" cy="3810000"/>
          </a:xfrm>
          <a:prstGeom prst="rect">
            <a:avLst/>
          </a:prstGeom>
        </p:spPr>
      </p:pic>
      <p:sp>
        <p:nvSpPr>
          <p:cNvPr id="2" name="Title 1"/>
          <p:cNvSpPr>
            <a:spLocks noGrp="1"/>
          </p:cNvSpPr>
          <p:nvPr>
            <p:ph type="title"/>
          </p:nvPr>
        </p:nvSpPr>
        <p:spPr/>
        <p:txBody>
          <a:bodyPr/>
          <a:lstStyle/>
          <a:p>
            <a:r>
              <a:rPr lang="en-US" u="sng" dirty="0" smtClean="0"/>
              <a:t>Regulatory decision</a:t>
            </a:r>
            <a:endParaRPr lang="en-US" u="sng" dirty="0"/>
          </a:p>
        </p:txBody>
      </p:sp>
      <p:sp>
        <p:nvSpPr>
          <p:cNvPr id="3" name="Content Placeholder 2"/>
          <p:cNvSpPr>
            <a:spLocks noGrp="1"/>
          </p:cNvSpPr>
          <p:nvPr>
            <p:ph idx="1"/>
          </p:nvPr>
        </p:nvSpPr>
        <p:spPr>
          <a:xfrm>
            <a:off x="408122" y="1447800"/>
            <a:ext cx="8462075" cy="4525963"/>
          </a:xfrm>
        </p:spPr>
        <p:txBody>
          <a:bodyPr>
            <a:normAutofit fontScale="92500" lnSpcReduction="20000"/>
          </a:bodyPr>
          <a:lstStyle/>
          <a:p>
            <a:pPr marL="0" indent="0">
              <a:buNone/>
            </a:pPr>
            <a:r>
              <a:rPr lang="en-US" dirty="0" smtClean="0"/>
              <a:t>Regulation 6</a:t>
            </a:r>
          </a:p>
          <a:p>
            <a:pPr marL="0" indent="0">
              <a:buNone/>
            </a:pPr>
            <a:r>
              <a:rPr lang="en-US" dirty="0" smtClean="0"/>
              <a:t>There </a:t>
            </a:r>
            <a:r>
              <a:rPr lang="en-US" dirty="0"/>
              <a:t>will be three outcomes from the review of the application submitted; </a:t>
            </a:r>
          </a:p>
          <a:p>
            <a:pPr marL="0" indent="0">
              <a:buNone/>
            </a:pPr>
            <a:r>
              <a:rPr lang="en-US" dirty="0"/>
              <a:t>1.	Authorization of the clinical trial and subsequent award of the Clinical Trial Certificate(CTC);</a:t>
            </a:r>
          </a:p>
          <a:p>
            <a:pPr marL="0" indent="0">
              <a:buNone/>
            </a:pPr>
            <a:r>
              <a:rPr lang="en-US" dirty="0"/>
              <a:t>2.	Request for additional information to support the application.</a:t>
            </a:r>
          </a:p>
          <a:p>
            <a:pPr marL="0" indent="0">
              <a:buNone/>
            </a:pPr>
            <a:r>
              <a:rPr lang="en-US" dirty="0"/>
              <a:t>3.	Rejection of the clinical trial application with reasons </a:t>
            </a:r>
          </a:p>
          <a:p>
            <a:endParaRPr lang="en-US" dirty="0"/>
          </a:p>
        </p:txBody>
      </p:sp>
      <p:sp>
        <p:nvSpPr>
          <p:cNvPr id="4" name="Slide Number Placeholder 3"/>
          <p:cNvSpPr>
            <a:spLocks noGrp="1"/>
          </p:cNvSpPr>
          <p:nvPr>
            <p:ph type="sldNum" sz="quarter" idx="12"/>
          </p:nvPr>
        </p:nvSpPr>
        <p:spPr/>
        <p:txBody>
          <a:bodyPr/>
          <a:lstStyle/>
          <a:p>
            <a:pPr>
              <a:defRPr/>
            </a:pPr>
            <a:fld id="{81546EAD-C0EC-4488-ABD5-A8D46F197A1A}" type="slidenum">
              <a:rPr lang="en-US" smtClean="0">
                <a:solidFill>
                  <a:prstClr val="black">
                    <a:tint val="75000"/>
                  </a:prstClr>
                </a:solidFill>
              </a:rPr>
              <a:pPr>
                <a:defRPr/>
              </a:pPr>
              <a:t>18</a:t>
            </a:fld>
            <a:endParaRPr lang="en-US">
              <a:solidFill>
                <a:prstClr val="black">
                  <a:tint val="75000"/>
                </a:prstClr>
              </a:solidFill>
            </a:endParaRPr>
          </a:p>
        </p:txBody>
      </p:sp>
    </p:spTree>
    <p:extLst>
      <p:ext uri="{BB962C8B-B14F-4D97-AF65-F5344CB8AC3E}">
        <p14:creationId xmlns:p14="http://schemas.microsoft.com/office/powerpoint/2010/main" val="2281961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Approval by the UNCST</a:t>
            </a:r>
            <a:endParaRPr lang="en-US" u="sng" dirty="0"/>
          </a:p>
        </p:txBody>
      </p:sp>
      <p:sp>
        <p:nvSpPr>
          <p:cNvPr id="3" name="Content Placeholder 2"/>
          <p:cNvSpPr>
            <a:spLocks noGrp="1"/>
          </p:cNvSpPr>
          <p:nvPr>
            <p:ph idx="1"/>
          </p:nvPr>
        </p:nvSpPr>
        <p:spPr/>
        <p:txBody>
          <a:bodyPr>
            <a:normAutofit/>
          </a:bodyPr>
          <a:lstStyle/>
          <a:p>
            <a:r>
              <a:rPr lang="en-US" dirty="0" smtClean="0"/>
              <a:t>UNCST approval is a regulatory requirement for all scientific research</a:t>
            </a:r>
            <a:r>
              <a:rPr lang="en-US" dirty="0"/>
              <a:t> </a:t>
            </a:r>
            <a:r>
              <a:rPr lang="en-US" dirty="0" smtClean="0"/>
              <a:t>and is required prior to application for a Clinical trial Certificate</a:t>
            </a:r>
          </a:p>
          <a:p>
            <a:r>
              <a:rPr lang="en-GB" dirty="0" smtClean="0"/>
              <a:t>For </a:t>
            </a:r>
            <a:r>
              <a:rPr lang="en-GB" dirty="0"/>
              <a:t>studies authorized  by an institution other than UNCST, </a:t>
            </a:r>
            <a:r>
              <a:rPr lang="en-GB" dirty="0" smtClean="0"/>
              <a:t>NDA </a:t>
            </a:r>
            <a:r>
              <a:rPr lang="en-GB" dirty="0"/>
              <a:t>will withdraw from review applications that are not given a favourable opinion by the UNCST.</a:t>
            </a:r>
            <a:endParaRPr lang="en-US" dirty="0"/>
          </a:p>
        </p:txBody>
      </p:sp>
      <p:sp>
        <p:nvSpPr>
          <p:cNvPr id="4" name="Slide Number Placeholder 3"/>
          <p:cNvSpPr>
            <a:spLocks noGrp="1"/>
          </p:cNvSpPr>
          <p:nvPr>
            <p:ph type="sldNum" sz="quarter" idx="12"/>
          </p:nvPr>
        </p:nvSpPr>
        <p:spPr/>
        <p:txBody>
          <a:bodyPr/>
          <a:lstStyle/>
          <a:p>
            <a:pPr>
              <a:defRPr/>
            </a:pPr>
            <a:fld id="{81546EAD-C0EC-4488-ABD5-A8D46F197A1A}" type="slidenum">
              <a:rPr lang="en-US" smtClean="0">
                <a:solidFill>
                  <a:prstClr val="black">
                    <a:tint val="75000"/>
                  </a:prstClr>
                </a:solidFill>
              </a:rPr>
              <a:pPr>
                <a:defRPr/>
              </a:pPr>
              <a:t>19</a:t>
            </a:fld>
            <a:endParaRPr lang="en-US">
              <a:solidFill>
                <a:prstClr val="black">
                  <a:tint val="75000"/>
                </a:prstClr>
              </a:solidFill>
            </a:endParaRPr>
          </a:p>
        </p:txBody>
      </p:sp>
    </p:spTree>
    <p:extLst>
      <p:ext uri="{BB962C8B-B14F-4D97-AF65-F5344CB8AC3E}">
        <p14:creationId xmlns:p14="http://schemas.microsoft.com/office/powerpoint/2010/main" val="21027122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Presentation Outline</a:t>
            </a:r>
            <a:endParaRPr lang="en-US" u="sng" dirty="0"/>
          </a:p>
        </p:txBody>
      </p:sp>
      <p:sp>
        <p:nvSpPr>
          <p:cNvPr id="3" name="Content Placeholder 2"/>
          <p:cNvSpPr>
            <a:spLocks noGrp="1"/>
          </p:cNvSpPr>
          <p:nvPr>
            <p:ph idx="1"/>
          </p:nvPr>
        </p:nvSpPr>
        <p:spPr>
          <a:xfrm>
            <a:off x="609600" y="1600201"/>
            <a:ext cx="7248041" cy="4525963"/>
          </a:xfrm>
        </p:spPr>
        <p:txBody>
          <a:bodyPr/>
          <a:lstStyle/>
          <a:p>
            <a:r>
              <a:rPr lang="en-US" dirty="0" smtClean="0"/>
              <a:t>Regulatory framework for the guidelines</a:t>
            </a:r>
          </a:p>
          <a:p>
            <a:r>
              <a:rPr lang="en-US" dirty="0" smtClean="0"/>
              <a:t>Reasons for review of these guidelines</a:t>
            </a:r>
          </a:p>
          <a:p>
            <a:r>
              <a:rPr lang="en-US" dirty="0" smtClean="0"/>
              <a:t>What is new in the guideline</a:t>
            </a:r>
          </a:p>
          <a:p>
            <a:r>
              <a:rPr lang="en-US" dirty="0" smtClean="0"/>
              <a:t>Processes removed from the guideline</a:t>
            </a:r>
          </a:p>
          <a:p>
            <a:r>
              <a:rPr lang="en-US" dirty="0" smtClean="0"/>
              <a:t>Conclusion</a:t>
            </a:r>
            <a:endParaRPr lang="en-US" dirty="0"/>
          </a:p>
        </p:txBody>
      </p:sp>
      <p:sp>
        <p:nvSpPr>
          <p:cNvPr id="4" name="Slide Number Placeholder 3"/>
          <p:cNvSpPr>
            <a:spLocks noGrp="1"/>
          </p:cNvSpPr>
          <p:nvPr>
            <p:ph type="sldNum" sz="quarter" idx="12"/>
          </p:nvPr>
        </p:nvSpPr>
        <p:spPr/>
        <p:txBody>
          <a:bodyPr/>
          <a:lstStyle/>
          <a:p>
            <a:pPr>
              <a:defRPr/>
            </a:pPr>
            <a:fld id="{81546EAD-C0EC-4488-ABD5-A8D46F197A1A}" type="slidenum">
              <a:rPr lang="en-US" smtClean="0">
                <a:solidFill>
                  <a:prstClr val="black">
                    <a:tint val="75000"/>
                  </a:prstClr>
                </a:solidFill>
              </a:rPr>
              <a:pPr>
                <a:defRPr/>
              </a:pPr>
              <a:t>2</a:t>
            </a:fld>
            <a:endParaRPr lang="en-US">
              <a:solidFill>
                <a:prstClr val="black">
                  <a:tint val="75000"/>
                </a:prstClr>
              </a:solidFill>
            </a:endParaRPr>
          </a:p>
        </p:txBody>
      </p:sp>
    </p:spTree>
    <p:extLst>
      <p:ext uri="{BB962C8B-B14F-4D97-AF65-F5344CB8AC3E}">
        <p14:creationId xmlns:p14="http://schemas.microsoft.com/office/powerpoint/2010/main" val="1829133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u="sng" dirty="0" smtClean="0"/>
              <a:t>Post Authorization procedures</a:t>
            </a:r>
            <a:endParaRPr lang="en-US" u="sng" dirty="0"/>
          </a:p>
        </p:txBody>
      </p:sp>
      <p:sp>
        <p:nvSpPr>
          <p:cNvPr id="3" name="Content Placeholder 2"/>
          <p:cNvSpPr>
            <a:spLocks noGrp="1"/>
          </p:cNvSpPr>
          <p:nvPr>
            <p:ph idx="1"/>
          </p:nvPr>
        </p:nvSpPr>
        <p:spPr/>
        <p:txBody>
          <a:bodyPr/>
          <a:lstStyle/>
          <a:p>
            <a:pPr marL="0" indent="0">
              <a:buNone/>
            </a:pPr>
            <a:r>
              <a:rPr lang="en-US" b="1" dirty="0" smtClean="0"/>
              <a:t>Annual Renewal of authorization to conduct clinical studies</a:t>
            </a:r>
          </a:p>
          <a:p>
            <a:endParaRPr lang="en-US" dirty="0"/>
          </a:p>
        </p:txBody>
      </p:sp>
      <p:sp>
        <p:nvSpPr>
          <p:cNvPr id="4" name="Slide Number Placeholder 3"/>
          <p:cNvSpPr>
            <a:spLocks noGrp="1"/>
          </p:cNvSpPr>
          <p:nvPr>
            <p:ph type="sldNum" sz="quarter" idx="12"/>
          </p:nvPr>
        </p:nvSpPr>
        <p:spPr/>
        <p:txBody>
          <a:bodyPr/>
          <a:lstStyle/>
          <a:p>
            <a:pPr>
              <a:defRPr/>
            </a:pPr>
            <a:fld id="{81546EAD-C0EC-4488-ABD5-A8D46F197A1A}" type="slidenum">
              <a:rPr lang="en-US" smtClean="0">
                <a:solidFill>
                  <a:prstClr val="black">
                    <a:tint val="75000"/>
                  </a:prstClr>
                </a:solidFill>
              </a:rPr>
              <a:pPr>
                <a:defRPr/>
              </a:pPr>
              <a:t>20</a:t>
            </a:fld>
            <a:endParaRPr lang="en-US">
              <a:solidFill>
                <a:prstClr val="black">
                  <a:tint val="75000"/>
                </a:prst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746193262"/>
              </p:ext>
            </p:extLst>
          </p:nvPr>
        </p:nvGraphicFramePr>
        <p:xfrm>
          <a:off x="1146875" y="2278250"/>
          <a:ext cx="10011905" cy="3847913"/>
        </p:xfrm>
        <a:graphic>
          <a:graphicData uri="http://schemas.openxmlformats.org/drawingml/2006/table">
            <a:tbl>
              <a:tblPr>
                <a:tableStyleId>{5C22544A-7EE6-4342-B048-85BDC9FD1C3A}</a:tableStyleId>
              </a:tblPr>
              <a:tblGrid>
                <a:gridCol w="10011905">
                  <a:extLst>
                    <a:ext uri="{9D8B030D-6E8A-4147-A177-3AD203B41FA5}">
                      <a16:colId xmlns:a16="http://schemas.microsoft.com/office/drawing/2014/main" xmlns="" val="2677426415"/>
                    </a:ext>
                  </a:extLst>
                </a:gridCol>
              </a:tblGrid>
              <a:tr h="659542">
                <a:tc>
                  <a:txBody>
                    <a:bodyPr/>
                    <a:lstStyle/>
                    <a:p>
                      <a:pPr algn="just">
                        <a:lnSpc>
                          <a:spcPct val="115000"/>
                        </a:lnSpc>
                        <a:spcAft>
                          <a:spcPts val="1000"/>
                        </a:spcAft>
                      </a:pPr>
                      <a:r>
                        <a:rPr lang="en-GB" sz="2800">
                          <a:effectLst/>
                        </a:rPr>
                        <a:t>Signed Cover letter clearly indicating protocol title </a:t>
                      </a:r>
                      <a:endParaRPr lang="en-US" sz="28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xmlns="" val="354695111"/>
                  </a:ext>
                </a:extLst>
              </a:tr>
              <a:tr h="594923">
                <a:tc>
                  <a:txBody>
                    <a:bodyPr/>
                    <a:lstStyle/>
                    <a:p>
                      <a:pPr algn="just">
                        <a:lnSpc>
                          <a:spcPct val="115000"/>
                        </a:lnSpc>
                        <a:spcAft>
                          <a:spcPts val="1000"/>
                        </a:spcAft>
                      </a:pPr>
                      <a:r>
                        <a:rPr lang="en-GB" sz="2800">
                          <a:effectLst/>
                        </a:rPr>
                        <a:t>Valid ethical approval of the study</a:t>
                      </a:r>
                      <a:endParaRPr lang="en-US" sz="28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xmlns="" val="3150415551"/>
                  </a:ext>
                </a:extLst>
              </a:tr>
              <a:tr h="659542">
                <a:tc>
                  <a:txBody>
                    <a:bodyPr/>
                    <a:lstStyle/>
                    <a:p>
                      <a:pPr algn="just">
                        <a:lnSpc>
                          <a:spcPct val="115000"/>
                        </a:lnSpc>
                        <a:spcAft>
                          <a:spcPts val="1000"/>
                        </a:spcAft>
                      </a:pPr>
                      <a:r>
                        <a:rPr lang="en-GB" sz="2800">
                          <a:effectLst/>
                        </a:rPr>
                        <a:t>Annual progress report clearly indicating reporting period</a:t>
                      </a:r>
                      <a:endParaRPr lang="en-US" sz="28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xmlns="" val="2059986285"/>
                  </a:ext>
                </a:extLst>
              </a:tr>
              <a:tr h="594923">
                <a:tc>
                  <a:txBody>
                    <a:bodyPr/>
                    <a:lstStyle/>
                    <a:p>
                      <a:pPr algn="just">
                        <a:lnSpc>
                          <a:spcPct val="115000"/>
                        </a:lnSpc>
                        <a:spcAft>
                          <a:spcPts val="1000"/>
                        </a:spcAft>
                      </a:pPr>
                      <a:r>
                        <a:rPr lang="en-GB" sz="2800" dirty="0">
                          <a:effectLst/>
                        </a:rPr>
                        <a:t>DSMB report </a:t>
                      </a:r>
                      <a:r>
                        <a:rPr lang="en-GB" sz="2800" dirty="0" smtClean="0">
                          <a:effectLst/>
                        </a:rPr>
                        <a:t>/Line listing of SAEs during the reporting period</a:t>
                      </a:r>
                      <a:endParaRPr lang="en-US" sz="28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xmlns="" val="2562865654"/>
                  </a:ext>
                </a:extLst>
              </a:tr>
              <a:tr h="1338983">
                <a:tc>
                  <a:txBody>
                    <a:bodyPr/>
                    <a:lstStyle/>
                    <a:p>
                      <a:pPr algn="just">
                        <a:lnSpc>
                          <a:spcPct val="115000"/>
                        </a:lnSpc>
                        <a:spcAft>
                          <a:spcPts val="1000"/>
                        </a:spcAft>
                      </a:pPr>
                      <a:r>
                        <a:rPr lang="en-GB" sz="2800" dirty="0">
                          <a:effectLst/>
                        </a:rPr>
                        <a:t>Investigational Product Accountability for the reporting period and projected  need for the next period</a:t>
                      </a:r>
                      <a:endParaRPr lang="en-US" sz="28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xmlns="" val="1944080576"/>
                  </a:ext>
                </a:extLst>
              </a:tr>
            </a:tbl>
          </a:graphicData>
        </a:graphic>
      </p:graphicFrame>
    </p:spTree>
    <p:extLst>
      <p:ext uri="{BB962C8B-B14F-4D97-AF65-F5344CB8AC3E}">
        <p14:creationId xmlns:p14="http://schemas.microsoft.com/office/powerpoint/2010/main" val="6792608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Amendments</a:t>
            </a:r>
            <a:endParaRPr lang="en-US" u="sng" dirty="0"/>
          </a:p>
        </p:txBody>
      </p:sp>
      <p:sp>
        <p:nvSpPr>
          <p:cNvPr id="3" name="Content Placeholder 2"/>
          <p:cNvSpPr>
            <a:spLocks noGrp="1"/>
          </p:cNvSpPr>
          <p:nvPr>
            <p:ph idx="1"/>
          </p:nvPr>
        </p:nvSpPr>
        <p:spPr/>
        <p:txBody>
          <a:bodyPr/>
          <a:lstStyle/>
          <a:p>
            <a:r>
              <a:rPr lang="en-GB" dirty="0" smtClean="0"/>
              <a:t>Regulation 10 of </a:t>
            </a:r>
            <a:r>
              <a:rPr lang="en-GB" dirty="0"/>
              <a:t>the National Drug Policy and Authority (Conduct of Clinical Trials) Regulations, 2014 the applicant shall apply to deviate from the conditions of the clinical trial certificate as an amendment </a:t>
            </a:r>
            <a:r>
              <a:rPr lang="en-GB" dirty="0" smtClean="0"/>
              <a:t>application</a:t>
            </a:r>
          </a:p>
          <a:p>
            <a:r>
              <a:rPr lang="en-GB" dirty="0" smtClean="0"/>
              <a:t>Appendix 5 of the guideline(page 61) details all the amendments that require NDA authorization</a:t>
            </a:r>
            <a:endParaRPr lang="en-US" dirty="0"/>
          </a:p>
        </p:txBody>
      </p:sp>
      <p:sp>
        <p:nvSpPr>
          <p:cNvPr id="4" name="Slide Number Placeholder 3"/>
          <p:cNvSpPr>
            <a:spLocks noGrp="1"/>
          </p:cNvSpPr>
          <p:nvPr>
            <p:ph type="sldNum" sz="quarter" idx="12"/>
          </p:nvPr>
        </p:nvSpPr>
        <p:spPr/>
        <p:txBody>
          <a:bodyPr/>
          <a:lstStyle/>
          <a:p>
            <a:pPr>
              <a:defRPr/>
            </a:pPr>
            <a:fld id="{81546EAD-C0EC-4488-ABD5-A8D46F197A1A}" type="slidenum">
              <a:rPr lang="en-US" smtClean="0">
                <a:solidFill>
                  <a:prstClr val="black">
                    <a:tint val="75000"/>
                  </a:prstClr>
                </a:solidFill>
              </a:rPr>
              <a:pPr>
                <a:defRPr/>
              </a:pPr>
              <a:t>21</a:t>
            </a:fld>
            <a:endParaRPr lang="en-US">
              <a:solidFill>
                <a:prstClr val="black">
                  <a:tint val="75000"/>
                </a:prstClr>
              </a:solidFill>
            </a:endParaRPr>
          </a:p>
        </p:txBody>
      </p:sp>
    </p:spTree>
    <p:extLst>
      <p:ext uri="{BB962C8B-B14F-4D97-AF65-F5344CB8AC3E}">
        <p14:creationId xmlns:p14="http://schemas.microsoft.com/office/powerpoint/2010/main" val="15917313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t>CTA Amendments</a:t>
            </a:r>
            <a:br>
              <a:rPr lang="en-US" u="sng" dirty="0" smtClean="0"/>
            </a:br>
            <a:endParaRPr lang="en-US" u="sng" dirty="0"/>
          </a:p>
        </p:txBody>
      </p:sp>
      <p:sp>
        <p:nvSpPr>
          <p:cNvPr id="3" name="Content Placeholder 2"/>
          <p:cNvSpPr>
            <a:spLocks noGrp="1"/>
          </p:cNvSpPr>
          <p:nvPr>
            <p:ph idx="1"/>
          </p:nvPr>
        </p:nvSpPr>
        <p:spPr/>
        <p:txBody>
          <a:bodyPr/>
          <a:lstStyle/>
          <a:p>
            <a:r>
              <a:rPr lang="en-US" dirty="0" smtClean="0"/>
              <a:t>Clarified </a:t>
            </a:r>
            <a:r>
              <a:rPr lang="en-US" dirty="0"/>
              <a:t>that </a:t>
            </a:r>
            <a:r>
              <a:rPr lang="en-US" dirty="0" smtClean="0"/>
              <a:t>differs Supporting documents required for amendments that require NDA authorization. </a:t>
            </a:r>
          </a:p>
          <a:p>
            <a:endParaRPr lang="en-US" dirty="0"/>
          </a:p>
        </p:txBody>
      </p:sp>
      <p:sp>
        <p:nvSpPr>
          <p:cNvPr id="4" name="Slide Number Placeholder 3"/>
          <p:cNvSpPr>
            <a:spLocks noGrp="1"/>
          </p:cNvSpPr>
          <p:nvPr>
            <p:ph type="sldNum" sz="quarter" idx="12"/>
          </p:nvPr>
        </p:nvSpPr>
        <p:spPr/>
        <p:txBody>
          <a:bodyPr/>
          <a:lstStyle/>
          <a:p>
            <a:pPr>
              <a:defRPr/>
            </a:pPr>
            <a:fld id="{81546EAD-C0EC-4488-ABD5-A8D46F197A1A}" type="slidenum">
              <a:rPr lang="en-US" smtClean="0">
                <a:solidFill>
                  <a:prstClr val="black">
                    <a:tint val="75000"/>
                  </a:prstClr>
                </a:solidFill>
              </a:rPr>
              <a:pPr>
                <a:defRPr/>
              </a:pPr>
              <a:t>22</a:t>
            </a:fld>
            <a:endParaRPr lang="en-US">
              <a:solidFill>
                <a:prstClr val="black">
                  <a:tint val="75000"/>
                </a:prst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4334977"/>
              </p:ext>
            </p:extLst>
          </p:nvPr>
        </p:nvGraphicFramePr>
        <p:xfrm>
          <a:off x="759418" y="2981922"/>
          <a:ext cx="10957302" cy="3034321"/>
        </p:xfrm>
        <a:graphic>
          <a:graphicData uri="http://schemas.openxmlformats.org/drawingml/2006/table">
            <a:tbl>
              <a:tblPr>
                <a:tableStyleId>{5C22544A-7EE6-4342-B048-85BDC9FD1C3A}</a:tableStyleId>
              </a:tblPr>
              <a:tblGrid>
                <a:gridCol w="10957302">
                  <a:extLst>
                    <a:ext uri="{9D8B030D-6E8A-4147-A177-3AD203B41FA5}">
                      <a16:colId xmlns:a16="http://schemas.microsoft.com/office/drawing/2014/main" xmlns="" val="816890208"/>
                    </a:ext>
                  </a:extLst>
                </a:gridCol>
              </a:tblGrid>
              <a:tr h="627853">
                <a:tc>
                  <a:txBody>
                    <a:bodyPr/>
                    <a:lstStyle/>
                    <a:p>
                      <a:pPr algn="just">
                        <a:lnSpc>
                          <a:spcPct val="115000"/>
                        </a:lnSpc>
                        <a:spcBef>
                          <a:spcPts val="600"/>
                        </a:spcBef>
                        <a:spcAft>
                          <a:spcPts val="0"/>
                        </a:spcAft>
                      </a:pPr>
                      <a:r>
                        <a:rPr lang="en-GB" sz="2600" dirty="0">
                          <a:effectLst/>
                        </a:rPr>
                        <a:t>Signed Cover letter summarizing proposed </a:t>
                      </a:r>
                      <a:r>
                        <a:rPr lang="en-GB" sz="2600" dirty="0" smtClean="0">
                          <a:effectLst/>
                        </a:rPr>
                        <a:t>amendment</a:t>
                      </a:r>
                      <a:endParaRPr lang="en-US" sz="26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xmlns="" val="3906482456"/>
                  </a:ext>
                </a:extLst>
              </a:tr>
              <a:tr h="425795">
                <a:tc>
                  <a:txBody>
                    <a:bodyPr/>
                    <a:lstStyle/>
                    <a:p>
                      <a:pPr algn="just">
                        <a:lnSpc>
                          <a:spcPct val="115000"/>
                        </a:lnSpc>
                        <a:spcBef>
                          <a:spcPts val="600"/>
                        </a:spcBef>
                        <a:spcAft>
                          <a:spcPts val="0"/>
                        </a:spcAft>
                      </a:pPr>
                      <a:r>
                        <a:rPr lang="en-GB" sz="2600" dirty="0">
                          <a:effectLst/>
                        </a:rPr>
                        <a:t>Completed amendment form (Form 36)</a:t>
                      </a:r>
                      <a:endParaRPr lang="en-US" sz="26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xmlns="" val="2584529552"/>
                  </a:ext>
                </a:extLst>
              </a:tr>
              <a:tr h="1039440">
                <a:tc>
                  <a:txBody>
                    <a:bodyPr/>
                    <a:lstStyle/>
                    <a:p>
                      <a:pPr algn="just">
                        <a:lnSpc>
                          <a:spcPct val="115000"/>
                        </a:lnSpc>
                        <a:spcBef>
                          <a:spcPts val="600"/>
                        </a:spcBef>
                        <a:spcAft>
                          <a:spcPts val="0"/>
                        </a:spcAft>
                      </a:pPr>
                      <a:r>
                        <a:rPr lang="en-GB" sz="2600" dirty="0">
                          <a:effectLst/>
                        </a:rPr>
                        <a:t>Submission of Protocol Amendment in tracked changes and clean copy clearly indicating protocol </a:t>
                      </a:r>
                      <a:r>
                        <a:rPr lang="en-GB" sz="2600" dirty="0" smtClean="0">
                          <a:effectLst/>
                        </a:rPr>
                        <a:t>version number</a:t>
                      </a:r>
                      <a:endParaRPr lang="en-US" sz="2600" dirty="0">
                        <a:effectLst/>
                      </a:endParaRPr>
                    </a:p>
                  </a:txBody>
                  <a:tcPr marL="68580" marR="68580" marT="0" marB="0"/>
                </a:tc>
                <a:extLst>
                  <a:ext uri="{0D108BD9-81ED-4DB2-BD59-A6C34878D82A}">
                    <a16:rowId xmlns:a16="http://schemas.microsoft.com/office/drawing/2014/main" xmlns="" val="767641681"/>
                  </a:ext>
                </a:extLst>
              </a:tr>
              <a:tr h="425795">
                <a:tc>
                  <a:txBody>
                    <a:bodyPr/>
                    <a:lstStyle/>
                    <a:p>
                      <a:pPr algn="just">
                        <a:lnSpc>
                          <a:spcPct val="115000"/>
                        </a:lnSpc>
                        <a:spcBef>
                          <a:spcPts val="600"/>
                        </a:spcBef>
                        <a:spcAft>
                          <a:spcPts val="0"/>
                        </a:spcAft>
                      </a:pPr>
                      <a:r>
                        <a:rPr lang="en-GB" sz="2600">
                          <a:effectLst/>
                        </a:rPr>
                        <a:t>Valid evidence of payment of amendment fees</a:t>
                      </a:r>
                      <a:endParaRPr lang="en-US" sz="26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xmlns="" val="1522709718"/>
                  </a:ext>
                </a:extLst>
              </a:tr>
              <a:tr h="425795">
                <a:tc>
                  <a:txBody>
                    <a:bodyPr/>
                    <a:lstStyle/>
                    <a:p>
                      <a:pPr algn="just">
                        <a:lnSpc>
                          <a:spcPct val="115000"/>
                        </a:lnSpc>
                        <a:spcBef>
                          <a:spcPts val="600"/>
                        </a:spcBef>
                        <a:spcAft>
                          <a:spcPts val="0"/>
                        </a:spcAft>
                      </a:pPr>
                      <a:r>
                        <a:rPr lang="en-GB" sz="2600" dirty="0">
                          <a:effectLst/>
                        </a:rPr>
                        <a:t>Ethical approval of proposed amendment</a:t>
                      </a:r>
                      <a:endParaRPr lang="en-US" sz="26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xmlns="" val="676347488"/>
                  </a:ext>
                </a:extLst>
              </a:tr>
            </a:tbl>
          </a:graphicData>
        </a:graphic>
      </p:graphicFrame>
    </p:spTree>
    <p:extLst>
      <p:ext uri="{BB962C8B-B14F-4D97-AF65-F5344CB8AC3E}">
        <p14:creationId xmlns:p14="http://schemas.microsoft.com/office/powerpoint/2010/main" val="33301456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Reports</a:t>
            </a:r>
            <a:endParaRPr lang="en-US" u="sng" dirty="0"/>
          </a:p>
        </p:txBody>
      </p:sp>
      <p:sp>
        <p:nvSpPr>
          <p:cNvPr id="3" name="Content Placeholder 2"/>
          <p:cNvSpPr>
            <a:spLocks noGrp="1"/>
          </p:cNvSpPr>
          <p:nvPr>
            <p:ph idx="1"/>
          </p:nvPr>
        </p:nvSpPr>
        <p:spPr/>
        <p:txBody>
          <a:bodyPr/>
          <a:lstStyle/>
          <a:p>
            <a:r>
              <a:rPr lang="en-US" b="1" dirty="0" smtClean="0"/>
              <a:t>Safety reports: </a:t>
            </a:r>
            <a:r>
              <a:rPr lang="en-US" dirty="0" smtClean="0"/>
              <a:t>This</a:t>
            </a:r>
            <a:r>
              <a:rPr lang="en-US" b="1" dirty="0" smtClean="0"/>
              <a:t> </a:t>
            </a:r>
            <a:r>
              <a:rPr lang="en-US" dirty="0" smtClean="0"/>
              <a:t>section clarifies reporting requirements for Serious Adverse events (SAEs) and Suspected unexpected Serious Adverse Reactions(SUSARs) arising out of clinical trials and the applicable timelines.</a:t>
            </a:r>
          </a:p>
          <a:p>
            <a:r>
              <a:rPr lang="en-GB" b="1" dirty="0" smtClean="0"/>
              <a:t>Trial Progress Reports</a:t>
            </a:r>
            <a:endParaRPr lang="en-US" b="1" dirty="0" smtClean="0"/>
          </a:p>
          <a:p>
            <a:r>
              <a:rPr lang="en-US" b="1" dirty="0" smtClean="0"/>
              <a:t>End of study reports</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81546EAD-C0EC-4488-ABD5-A8D46F197A1A}" type="slidenum">
              <a:rPr lang="en-US" smtClean="0">
                <a:solidFill>
                  <a:prstClr val="black">
                    <a:tint val="75000"/>
                  </a:prstClr>
                </a:solidFill>
              </a:rPr>
              <a:pPr>
                <a:defRPr/>
              </a:pPr>
              <a:t>23</a:t>
            </a:fld>
            <a:endParaRPr lang="en-US">
              <a:solidFill>
                <a:prstClr val="black">
                  <a:tint val="75000"/>
                </a:prstClr>
              </a:solidFill>
            </a:endParaRPr>
          </a:p>
        </p:txBody>
      </p:sp>
    </p:spTree>
    <p:extLst>
      <p:ext uri="{BB962C8B-B14F-4D97-AF65-F5344CB8AC3E}">
        <p14:creationId xmlns:p14="http://schemas.microsoft.com/office/powerpoint/2010/main" val="27713581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Maintenance of records</a:t>
            </a:r>
            <a:endParaRPr lang="en-US" u="sng" dirty="0"/>
          </a:p>
        </p:txBody>
      </p:sp>
      <p:sp>
        <p:nvSpPr>
          <p:cNvPr id="3" name="Content Placeholder 2"/>
          <p:cNvSpPr>
            <a:spLocks noGrp="1"/>
          </p:cNvSpPr>
          <p:nvPr>
            <p:ph sz="half" idx="1"/>
          </p:nvPr>
        </p:nvSpPr>
        <p:spPr/>
        <p:txBody>
          <a:bodyPr>
            <a:normAutofit/>
          </a:bodyPr>
          <a:lstStyle/>
          <a:p>
            <a:r>
              <a:rPr lang="en-GB" dirty="0"/>
              <a:t>Documents may be stored in electronic (soft and scanned) or hard copies. </a:t>
            </a:r>
            <a:endParaRPr lang="en-GB" dirty="0" smtClean="0"/>
          </a:p>
          <a:p>
            <a:r>
              <a:rPr lang="en-GB" dirty="0" smtClean="0"/>
              <a:t>The </a:t>
            </a:r>
            <a:r>
              <a:rPr lang="en-GB" dirty="0"/>
              <a:t>holder of the clinical trial certificate/applicant should inform NDA in writing prior to destroying the documents. Documents shall be retained for a minimum period of 20 years in line with the above regulation.</a:t>
            </a:r>
            <a:endParaRPr lang="en-US" dirty="0"/>
          </a:p>
        </p:txBody>
      </p:sp>
      <p:sp>
        <p:nvSpPr>
          <p:cNvPr id="4" name="Slide Number Placeholder 3"/>
          <p:cNvSpPr>
            <a:spLocks noGrp="1"/>
          </p:cNvSpPr>
          <p:nvPr>
            <p:ph type="sldNum" sz="quarter" idx="12"/>
          </p:nvPr>
        </p:nvSpPr>
        <p:spPr/>
        <p:txBody>
          <a:bodyPr/>
          <a:lstStyle/>
          <a:p>
            <a:pPr>
              <a:defRPr/>
            </a:pPr>
            <a:fld id="{81546EAD-C0EC-4488-ABD5-A8D46F197A1A}" type="slidenum">
              <a:rPr lang="en-US" smtClean="0">
                <a:solidFill>
                  <a:prstClr val="black">
                    <a:tint val="75000"/>
                  </a:prstClr>
                </a:solidFill>
              </a:rPr>
              <a:pPr>
                <a:defRPr/>
              </a:pPr>
              <a:t>24</a:t>
            </a:fld>
            <a:endParaRPr lang="en-US">
              <a:solidFill>
                <a:prstClr val="black">
                  <a:tint val="75000"/>
                </a:prstClr>
              </a:solidFill>
            </a:endParaRPr>
          </a:p>
        </p:txBody>
      </p:sp>
      <p:pic>
        <p:nvPicPr>
          <p:cNvPr id="5" name="Picture 4"/>
          <p:cNvPicPr>
            <a:picLocks noChangeAspect="1"/>
          </p:cNvPicPr>
          <p:nvPr/>
        </p:nvPicPr>
        <p:blipFill>
          <a:blip r:embed="rId3"/>
          <a:stretch>
            <a:fillRect/>
          </a:stretch>
        </p:blipFill>
        <p:spPr>
          <a:xfrm>
            <a:off x="6540285" y="1600201"/>
            <a:ext cx="5042115" cy="4525963"/>
          </a:xfrm>
          <a:prstGeom prst="rect">
            <a:avLst/>
          </a:prstGeom>
        </p:spPr>
      </p:pic>
    </p:spTree>
    <p:extLst>
      <p:ext uri="{BB962C8B-B14F-4D97-AF65-F5344CB8AC3E}">
        <p14:creationId xmlns:p14="http://schemas.microsoft.com/office/powerpoint/2010/main" val="37412642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Inspections</a:t>
            </a:r>
            <a:endParaRPr lang="en-US" u="sng" dirty="0"/>
          </a:p>
        </p:txBody>
      </p:sp>
      <p:sp>
        <p:nvSpPr>
          <p:cNvPr id="3" name="Content Placeholder 2"/>
          <p:cNvSpPr>
            <a:spLocks noGrp="1"/>
          </p:cNvSpPr>
          <p:nvPr>
            <p:ph sz="half" idx="1"/>
          </p:nvPr>
        </p:nvSpPr>
        <p:spPr/>
        <p:txBody>
          <a:bodyPr>
            <a:normAutofit fontScale="85000" lnSpcReduction="10000"/>
          </a:bodyPr>
          <a:lstStyle/>
          <a:p>
            <a:pPr marL="0" indent="0">
              <a:buNone/>
            </a:pPr>
            <a:r>
              <a:rPr lang="en-US" sz="3200" b="1" dirty="0" smtClean="0"/>
              <a:t>Pre-</a:t>
            </a:r>
            <a:r>
              <a:rPr lang="en-US" sz="3200" dirty="0" smtClean="0"/>
              <a:t>and post authorization inspections will be carried out to;</a:t>
            </a:r>
          </a:p>
          <a:p>
            <a:r>
              <a:rPr lang="en-US" sz="3200" dirty="0" smtClean="0"/>
              <a:t>To </a:t>
            </a:r>
            <a:r>
              <a:rPr lang="en-US" sz="3200" dirty="0"/>
              <a:t>assess the staff and facilities to be used or that are being used for the conduct of the clinical trial</a:t>
            </a:r>
            <a:r>
              <a:rPr lang="en-US" sz="3200" dirty="0" smtClean="0"/>
              <a:t>,</a:t>
            </a:r>
          </a:p>
          <a:p>
            <a:r>
              <a:rPr lang="en-US" sz="3200" dirty="0" smtClean="0"/>
              <a:t>To </a:t>
            </a:r>
            <a:r>
              <a:rPr lang="en-US" sz="3200" dirty="0"/>
              <a:t>verify the availability of the necessary resources and feasibility of conducting the study at the proposed site(s). </a:t>
            </a:r>
          </a:p>
          <a:p>
            <a:r>
              <a:rPr lang="en-US" sz="3200" dirty="0" smtClean="0"/>
              <a:t>Compliance with CTC conditions and GCP</a:t>
            </a:r>
            <a:endParaRPr lang="en-US" sz="3200" dirty="0"/>
          </a:p>
        </p:txBody>
      </p:sp>
      <p:sp>
        <p:nvSpPr>
          <p:cNvPr id="4" name="Slide Number Placeholder 3"/>
          <p:cNvSpPr>
            <a:spLocks noGrp="1"/>
          </p:cNvSpPr>
          <p:nvPr>
            <p:ph type="sldNum" sz="quarter" idx="12"/>
          </p:nvPr>
        </p:nvSpPr>
        <p:spPr/>
        <p:txBody>
          <a:bodyPr/>
          <a:lstStyle/>
          <a:p>
            <a:pPr>
              <a:defRPr/>
            </a:pPr>
            <a:fld id="{81546EAD-C0EC-4488-ABD5-A8D46F197A1A}" type="slidenum">
              <a:rPr lang="en-US" smtClean="0">
                <a:solidFill>
                  <a:prstClr val="black">
                    <a:tint val="75000"/>
                  </a:prstClr>
                </a:solidFill>
              </a:rPr>
              <a:pPr>
                <a:defRPr/>
              </a:pPr>
              <a:t>25</a:t>
            </a:fld>
            <a:endParaRPr lang="en-US">
              <a:solidFill>
                <a:prstClr val="black">
                  <a:tint val="75000"/>
                </a:prstClr>
              </a:solidFill>
            </a:endParaRPr>
          </a:p>
        </p:txBody>
      </p:sp>
      <p:pic>
        <p:nvPicPr>
          <p:cNvPr id="7" name="Content Placeholder 6"/>
          <p:cNvPicPr>
            <a:picLocks noGrp="1" noChangeAspect="1"/>
          </p:cNvPicPr>
          <p:nvPr>
            <p:ph sz="half" idx="2"/>
          </p:nvPr>
        </p:nvPicPr>
        <p:blipFill>
          <a:blip r:embed="rId2"/>
          <a:stretch>
            <a:fillRect/>
          </a:stretch>
        </p:blipFill>
        <p:spPr>
          <a:xfrm>
            <a:off x="6493790" y="1600202"/>
            <a:ext cx="4751765" cy="4565014"/>
          </a:xfrm>
          <a:prstGeom prst="rect">
            <a:avLst/>
          </a:prstGeom>
        </p:spPr>
      </p:pic>
    </p:spTree>
    <p:extLst>
      <p:ext uri="{BB962C8B-B14F-4D97-AF65-F5344CB8AC3E}">
        <p14:creationId xmlns:p14="http://schemas.microsoft.com/office/powerpoint/2010/main" val="14945993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Investigational Medicinal  product</a:t>
            </a:r>
            <a:endParaRPr lang="en-US" dirty="0"/>
          </a:p>
        </p:txBody>
      </p:sp>
      <p:sp>
        <p:nvSpPr>
          <p:cNvPr id="3" name="Content Placeholder 2"/>
          <p:cNvSpPr>
            <a:spLocks noGrp="1"/>
          </p:cNvSpPr>
          <p:nvPr>
            <p:ph sz="half" idx="1"/>
          </p:nvPr>
        </p:nvSpPr>
        <p:spPr/>
        <p:txBody>
          <a:bodyPr>
            <a:normAutofit/>
          </a:bodyPr>
          <a:lstStyle/>
          <a:p>
            <a:r>
              <a:rPr lang="en-GB" dirty="0"/>
              <a:t> </a:t>
            </a:r>
            <a:r>
              <a:rPr lang="en-GB" dirty="0" smtClean="0"/>
              <a:t>Importation</a:t>
            </a:r>
          </a:p>
          <a:p>
            <a:r>
              <a:rPr lang="en-GB" dirty="0"/>
              <a:t> </a:t>
            </a:r>
            <a:r>
              <a:rPr lang="en-GB" dirty="0" smtClean="0"/>
              <a:t>Manufacture</a:t>
            </a:r>
          </a:p>
          <a:p>
            <a:r>
              <a:rPr lang="en-GB" dirty="0" smtClean="0"/>
              <a:t>Labelling </a:t>
            </a:r>
            <a:r>
              <a:rPr lang="en-GB" dirty="0"/>
              <a:t>of the Investigational Medicinal Product (IMP) </a:t>
            </a:r>
            <a:endParaRPr lang="en-GB" dirty="0" smtClean="0"/>
          </a:p>
          <a:p>
            <a:r>
              <a:rPr lang="en-GB" dirty="0" smtClean="0"/>
              <a:t>Responsibilities of the Sponsor, Study PI and the trial Pharmacist</a:t>
            </a:r>
          </a:p>
          <a:p>
            <a:r>
              <a:rPr lang="en-GB" dirty="0" smtClean="0"/>
              <a:t>Non Investigational medicinal products</a:t>
            </a:r>
          </a:p>
          <a:p>
            <a:r>
              <a:rPr lang="en-GB" dirty="0"/>
              <a:t>Post Trial Access of the IMP</a:t>
            </a:r>
            <a:endParaRPr lang="en-US" dirty="0"/>
          </a:p>
        </p:txBody>
      </p:sp>
      <p:pic>
        <p:nvPicPr>
          <p:cNvPr id="6" name="Content Placeholder 5"/>
          <p:cNvPicPr>
            <a:picLocks noGrp="1" noChangeAspect="1"/>
          </p:cNvPicPr>
          <p:nvPr>
            <p:ph sz="half" idx="2"/>
          </p:nvPr>
        </p:nvPicPr>
        <p:blipFill>
          <a:blip r:embed="rId3"/>
          <a:stretch>
            <a:fillRect/>
          </a:stretch>
        </p:blipFill>
        <p:spPr>
          <a:xfrm>
            <a:off x="6466630" y="2201877"/>
            <a:ext cx="4846740" cy="3322608"/>
          </a:xfrm>
          <a:prstGeom prst="rect">
            <a:avLst/>
          </a:prstGeom>
        </p:spPr>
      </p:pic>
      <p:sp>
        <p:nvSpPr>
          <p:cNvPr id="4" name="Slide Number Placeholder 3"/>
          <p:cNvSpPr>
            <a:spLocks noGrp="1"/>
          </p:cNvSpPr>
          <p:nvPr>
            <p:ph type="sldNum" sz="quarter" idx="12"/>
          </p:nvPr>
        </p:nvSpPr>
        <p:spPr/>
        <p:txBody>
          <a:bodyPr/>
          <a:lstStyle/>
          <a:p>
            <a:pPr>
              <a:defRPr/>
            </a:pPr>
            <a:fld id="{81546EAD-C0EC-4488-ABD5-A8D46F197A1A}" type="slidenum">
              <a:rPr lang="en-US" smtClean="0">
                <a:solidFill>
                  <a:prstClr val="black">
                    <a:tint val="75000"/>
                  </a:prstClr>
                </a:solidFill>
              </a:rPr>
              <a:pPr>
                <a:defRPr/>
              </a:pPr>
              <a:t>26</a:t>
            </a:fld>
            <a:endParaRPr lang="en-US">
              <a:solidFill>
                <a:prstClr val="black">
                  <a:tint val="75000"/>
                </a:prstClr>
              </a:solidFill>
            </a:endParaRPr>
          </a:p>
        </p:txBody>
      </p:sp>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r="12639"/>
          <a:stretch/>
        </p:blipFill>
        <p:spPr>
          <a:xfrm rot="16200000" flipH="1">
            <a:off x="7398745" y="1485989"/>
            <a:ext cx="3293296" cy="4783697"/>
          </a:xfrm>
          <a:custGeom>
            <a:avLst/>
            <a:gdLst>
              <a:gd name="connsiteX0" fmla="*/ 3048001 w 4933951"/>
              <a:gd name="connsiteY0" fmla="*/ 2892316 h 7513683"/>
              <a:gd name="connsiteX1" fmla="*/ 3048001 w 4933951"/>
              <a:gd name="connsiteY1" fmla="*/ 7513683 h 7513683"/>
              <a:gd name="connsiteX2" fmla="*/ 4933951 w 4933951"/>
              <a:gd name="connsiteY2" fmla="*/ 7513683 h 7513683"/>
              <a:gd name="connsiteX3" fmla="*/ 4933951 w 4933951"/>
              <a:gd name="connsiteY3" fmla="*/ 10616 h 7513683"/>
              <a:gd name="connsiteX4" fmla="*/ 0 w 4933951"/>
              <a:gd name="connsiteY4" fmla="*/ 0 h 7513683"/>
              <a:gd name="connsiteX5" fmla="*/ 0 w 4933951"/>
              <a:gd name="connsiteY5" fmla="*/ 7423637 h 7513683"/>
              <a:gd name="connsiteX6" fmla="*/ 1 w 4933951"/>
              <a:gd name="connsiteY6" fmla="*/ 7423635 h 7513683"/>
              <a:gd name="connsiteX7" fmla="*/ 1 w 4933951"/>
              <a:gd name="connsiteY7" fmla="*/ 0 h 751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33951" h="7513683">
                <a:moveTo>
                  <a:pt x="3048001" y="2892316"/>
                </a:moveTo>
                <a:lnTo>
                  <a:pt x="3048001" y="7513683"/>
                </a:lnTo>
                <a:lnTo>
                  <a:pt x="4933951" y="7513683"/>
                </a:lnTo>
                <a:lnTo>
                  <a:pt x="4933951" y="10616"/>
                </a:lnTo>
                <a:close/>
                <a:moveTo>
                  <a:pt x="0" y="0"/>
                </a:moveTo>
                <a:lnTo>
                  <a:pt x="0" y="7423637"/>
                </a:lnTo>
                <a:lnTo>
                  <a:pt x="1" y="7423635"/>
                </a:lnTo>
                <a:lnTo>
                  <a:pt x="1" y="0"/>
                </a:lnTo>
                <a:close/>
              </a:path>
            </a:pathLst>
          </a:custGeom>
        </p:spPr>
      </p:pic>
      <p:pic>
        <p:nvPicPr>
          <p:cNvPr id="8" name="Picture 7"/>
          <p:cNvPicPr>
            <a:picLocks noChangeAspect="1"/>
          </p:cNvPicPr>
          <p:nvPr/>
        </p:nvPicPr>
        <p:blipFill>
          <a:blip r:embed="rId5"/>
          <a:stretch>
            <a:fillRect/>
          </a:stretch>
        </p:blipFill>
        <p:spPr>
          <a:xfrm>
            <a:off x="8485552" y="2231188"/>
            <a:ext cx="2889754" cy="1950889"/>
          </a:xfrm>
          <a:prstGeom prst="rect">
            <a:avLst/>
          </a:prstGeom>
        </p:spPr>
      </p:pic>
    </p:spTree>
    <p:extLst>
      <p:ext uri="{BB962C8B-B14F-4D97-AF65-F5344CB8AC3E}">
        <p14:creationId xmlns:p14="http://schemas.microsoft.com/office/powerpoint/2010/main" val="2496685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Responsibilities</a:t>
            </a:r>
            <a:endParaRPr lang="en-US" u="sng" dirty="0"/>
          </a:p>
        </p:txBody>
      </p:sp>
      <p:sp>
        <p:nvSpPr>
          <p:cNvPr id="3" name="Content Placeholder 2"/>
          <p:cNvSpPr>
            <a:spLocks noGrp="1"/>
          </p:cNvSpPr>
          <p:nvPr>
            <p:ph sz="half" idx="1"/>
          </p:nvPr>
        </p:nvSpPr>
        <p:spPr>
          <a:xfrm>
            <a:off x="609600" y="1600201"/>
            <a:ext cx="6410632" cy="4525963"/>
          </a:xfrm>
        </p:spPr>
        <p:txBody>
          <a:bodyPr>
            <a:normAutofit fontScale="62500" lnSpcReduction="20000"/>
          </a:bodyPr>
          <a:lstStyle/>
          <a:p>
            <a:pPr marL="0" indent="0" algn="ctr">
              <a:buNone/>
            </a:pPr>
            <a:r>
              <a:rPr lang="en-US" b="1" dirty="0" smtClean="0"/>
              <a:t>Sponsor</a:t>
            </a:r>
          </a:p>
          <a:p>
            <a:pPr lvl="0" fontAlgn="base"/>
            <a:r>
              <a:rPr lang="en-GB" sz="3100" dirty="0"/>
              <a:t>E</a:t>
            </a:r>
            <a:r>
              <a:rPr lang="en-GB" sz="3100" dirty="0" smtClean="0"/>
              <a:t>nsure </a:t>
            </a:r>
            <a:r>
              <a:rPr lang="en-GB" sz="3100" dirty="0"/>
              <a:t>timely delivery of the investigational product(s) to the investigator(s);</a:t>
            </a:r>
            <a:endParaRPr lang="en-US" sz="3100" dirty="0"/>
          </a:p>
          <a:p>
            <a:pPr lvl="0" fontAlgn="base"/>
            <a:r>
              <a:rPr lang="en-GB" sz="3100" dirty="0" smtClean="0"/>
              <a:t>Maintain </a:t>
            </a:r>
            <a:r>
              <a:rPr lang="en-GB" sz="3100" dirty="0"/>
              <a:t>a system for retrieving investigational product(s) </a:t>
            </a:r>
            <a:r>
              <a:rPr lang="en-GB" sz="3100" dirty="0" smtClean="0"/>
              <a:t>(recall)</a:t>
            </a:r>
          </a:p>
          <a:p>
            <a:pPr lvl="0" fontAlgn="base"/>
            <a:r>
              <a:rPr lang="en-GB" sz="3100" dirty="0" smtClean="0"/>
              <a:t>Maintain </a:t>
            </a:r>
            <a:r>
              <a:rPr lang="en-GB" sz="3100" dirty="0"/>
              <a:t>a system for the disposal of unused investigational product(s) and document the process.</a:t>
            </a:r>
            <a:endParaRPr lang="en-US" sz="3100" dirty="0"/>
          </a:p>
          <a:p>
            <a:pPr lvl="0" fontAlgn="base"/>
            <a:r>
              <a:rPr lang="en-GB" sz="3100" dirty="0"/>
              <a:t>Not supply or ship the investigational medicinal product until all the required documentation has been obtained.</a:t>
            </a:r>
            <a:endParaRPr lang="en-US" sz="3100" dirty="0"/>
          </a:p>
          <a:p>
            <a:r>
              <a:rPr lang="en-GB" sz="3100" dirty="0"/>
              <a:t>ensure that the investigational product(s) (including active comparator(s) and placebo, if applicable</a:t>
            </a:r>
            <a:r>
              <a:rPr lang="en-GB" sz="3100" dirty="0" smtClean="0"/>
              <a:t>)</a:t>
            </a:r>
            <a:r>
              <a:rPr lang="en-GB" dirty="0"/>
              <a:t> is characterized as appropriate to the stage of development of the product(s), is manufactured in accordance with any applicable GMP </a:t>
            </a:r>
            <a:endParaRPr lang="en-GB" dirty="0" smtClean="0"/>
          </a:p>
          <a:p>
            <a:r>
              <a:rPr lang="en-GB" dirty="0"/>
              <a:t>Ensure that the investigational product(s) are stable over the period of </a:t>
            </a:r>
            <a:r>
              <a:rPr lang="en-GB" dirty="0" smtClean="0"/>
              <a:t>use and avail stability records upon request.</a:t>
            </a:r>
            <a:endParaRPr lang="en-US" sz="3100" dirty="0"/>
          </a:p>
        </p:txBody>
      </p:sp>
      <p:sp>
        <p:nvSpPr>
          <p:cNvPr id="4" name="Content Placeholder 3"/>
          <p:cNvSpPr>
            <a:spLocks noGrp="1"/>
          </p:cNvSpPr>
          <p:nvPr>
            <p:ph sz="half" idx="2"/>
          </p:nvPr>
        </p:nvSpPr>
        <p:spPr>
          <a:xfrm>
            <a:off x="7256206" y="1600201"/>
            <a:ext cx="4326193" cy="4525963"/>
          </a:xfrm>
        </p:spPr>
        <p:txBody>
          <a:bodyPr>
            <a:normAutofit fontScale="62500" lnSpcReduction="20000"/>
          </a:bodyPr>
          <a:lstStyle/>
          <a:p>
            <a:pPr marL="0" indent="0" algn="ctr">
              <a:buNone/>
            </a:pPr>
            <a:r>
              <a:rPr lang="en-US" b="1" dirty="0" smtClean="0"/>
              <a:t>Pharmacist of record</a:t>
            </a:r>
          </a:p>
          <a:p>
            <a:r>
              <a:rPr lang="en-US" dirty="0" smtClean="0"/>
              <a:t>Maintain instructions for handling of the IMP</a:t>
            </a:r>
          </a:p>
          <a:p>
            <a:r>
              <a:rPr lang="en-US" dirty="0" smtClean="0"/>
              <a:t>Application for importation(CoA, Labelling, GMP, BL,PFI, PL, Invoice )</a:t>
            </a:r>
          </a:p>
          <a:p>
            <a:r>
              <a:rPr lang="en-US" dirty="0" smtClean="0"/>
              <a:t>Maintaining records(Shipping, accountability, dispensing, destruction)</a:t>
            </a:r>
          </a:p>
          <a:p>
            <a:r>
              <a:rPr lang="en-US" dirty="0" smtClean="0"/>
              <a:t>Ensure appropriate storage conditions(temperature monitoring)</a:t>
            </a:r>
          </a:p>
          <a:p>
            <a:pPr lvl="0" fontAlgn="base"/>
            <a:r>
              <a:rPr lang="en-GB" dirty="0"/>
              <a:t>Documentation regarding allocation of treatment, randomization and code breaking.</a:t>
            </a:r>
            <a:endParaRPr lang="en-US" dirty="0"/>
          </a:p>
          <a:p>
            <a:pPr lvl="0" fontAlgn="base"/>
            <a:r>
              <a:rPr lang="en-GB" dirty="0"/>
              <a:t>Investigational Medicinal Product(s) accountability at site (pharmacy or investigator):</a:t>
            </a:r>
            <a:endParaRPr lang="en-US" dirty="0"/>
          </a:p>
          <a:p>
            <a:pPr lvl="0" fontAlgn="base"/>
            <a:r>
              <a:rPr lang="en-GB" dirty="0"/>
              <a:t>Date and quantity dispensed or returned, identification of recipients (patients code or authorised persons). </a:t>
            </a:r>
            <a:endParaRPr lang="en-US" dirty="0"/>
          </a:p>
          <a:p>
            <a:endParaRPr lang="en-US" dirty="0" smtClean="0"/>
          </a:p>
          <a:p>
            <a:endParaRPr lang="en-US" dirty="0"/>
          </a:p>
        </p:txBody>
      </p:sp>
      <p:sp>
        <p:nvSpPr>
          <p:cNvPr id="5" name="Slide Number Placeholder 4"/>
          <p:cNvSpPr>
            <a:spLocks noGrp="1"/>
          </p:cNvSpPr>
          <p:nvPr>
            <p:ph type="sldNum" sz="quarter" idx="12"/>
          </p:nvPr>
        </p:nvSpPr>
        <p:spPr/>
        <p:txBody>
          <a:bodyPr/>
          <a:lstStyle/>
          <a:p>
            <a:pPr>
              <a:defRPr/>
            </a:pPr>
            <a:fld id="{608F9A6D-82DA-49DB-B7A6-FB09FEC5F055}" type="slidenum">
              <a:rPr lang="en-US" smtClean="0">
                <a:solidFill>
                  <a:prstClr val="black">
                    <a:tint val="75000"/>
                  </a:prstClr>
                </a:solidFill>
              </a:rPr>
              <a:pPr>
                <a:defRPr/>
              </a:pPr>
              <a:t>27</a:t>
            </a:fld>
            <a:endParaRPr lang="en-US">
              <a:solidFill>
                <a:prstClr val="black">
                  <a:tint val="75000"/>
                </a:prstClr>
              </a:solidFill>
            </a:endParaRPr>
          </a:p>
        </p:txBody>
      </p:sp>
    </p:spTree>
    <p:extLst>
      <p:ext uri="{BB962C8B-B14F-4D97-AF65-F5344CB8AC3E}">
        <p14:creationId xmlns:p14="http://schemas.microsoft.com/office/powerpoint/2010/main" val="4227743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Removed from the guideline</a:t>
            </a:r>
            <a:endParaRPr lang="en-US" dirty="0"/>
          </a:p>
        </p:txBody>
      </p:sp>
      <p:sp>
        <p:nvSpPr>
          <p:cNvPr id="3" name="Content Placeholder 2"/>
          <p:cNvSpPr>
            <a:spLocks noGrp="1"/>
          </p:cNvSpPr>
          <p:nvPr>
            <p:ph sz="half" idx="1"/>
          </p:nvPr>
        </p:nvSpPr>
        <p:spPr>
          <a:xfrm>
            <a:off x="609599" y="1600201"/>
            <a:ext cx="9771530" cy="4525963"/>
          </a:xfrm>
        </p:spPr>
        <p:txBody>
          <a:bodyPr>
            <a:normAutofit fontScale="77500" lnSpcReduction="20000"/>
          </a:bodyPr>
          <a:lstStyle/>
          <a:p>
            <a:endParaRPr lang="en-US" dirty="0" smtClean="0"/>
          </a:p>
          <a:p>
            <a:r>
              <a:rPr lang="en-US" sz="5800" dirty="0" smtClean="0"/>
              <a:t>Clarified expert review according to current procedures</a:t>
            </a:r>
          </a:p>
          <a:p>
            <a:r>
              <a:rPr lang="en-US" sz="5800" dirty="0" smtClean="0"/>
              <a:t>Institutional Review Committee(IRC)</a:t>
            </a:r>
          </a:p>
          <a:p>
            <a:r>
              <a:rPr lang="en-US" sz="5800" dirty="0" smtClean="0"/>
              <a:t>Information on Clinical Trial License</a:t>
            </a:r>
          </a:p>
          <a:p>
            <a:r>
              <a:rPr lang="en-US" sz="5800" dirty="0" smtClean="0"/>
              <a:t>Clinical Trial Committee</a:t>
            </a:r>
          </a:p>
          <a:p>
            <a:r>
              <a:rPr lang="en-US" sz="5800" dirty="0" smtClean="0"/>
              <a:t>30 days review timeline</a:t>
            </a:r>
          </a:p>
          <a:p>
            <a:endParaRPr lang="en-US" dirty="0" smtClean="0"/>
          </a:p>
          <a:p>
            <a:endParaRPr lang="en-US" dirty="0" smtClean="0"/>
          </a:p>
          <a:p>
            <a:endParaRPr lang="en-US" dirty="0"/>
          </a:p>
        </p:txBody>
      </p:sp>
      <p:sp>
        <p:nvSpPr>
          <p:cNvPr id="5" name="Slide Number Placeholder 4"/>
          <p:cNvSpPr>
            <a:spLocks noGrp="1"/>
          </p:cNvSpPr>
          <p:nvPr>
            <p:ph type="sldNum" sz="quarter" idx="12"/>
          </p:nvPr>
        </p:nvSpPr>
        <p:spPr/>
        <p:txBody>
          <a:bodyPr/>
          <a:lstStyle/>
          <a:p>
            <a:pPr>
              <a:defRPr/>
            </a:pPr>
            <a:fld id="{608F9A6D-82DA-49DB-B7A6-FB09FEC5F055}" type="slidenum">
              <a:rPr lang="en-US" smtClean="0">
                <a:solidFill>
                  <a:prstClr val="black">
                    <a:tint val="75000"/>
                  </a:prstClr>
                </a:solidFill>
              </a:rPr>
              <a:pPr>
                <a:defRPr/>
              </a:pPr>
              <a:t>28</a:t>
            </a:fld>
            <a:endParaRPr lang="en-US">
              <a:solidFill>
                <a:prstClr val="black">
                  <a:tint val="75000"/>
                </a:prstClr>
              </a:solidFill>
            </a:endParaRPr>
          </a:p>
        </p:txBody>
      </p:sp>
    </p:spTree>
    <p:extLst>
      <p:ext uri="{BB962C8B-B14F-4D97-AF65-F5344CB8AC3E}">
        <p14:creationId xmlns:p14="http://schemas.microsoft.com/office/powerpoint/2010/main" val="10523624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O</a:t>
            </a:r>
            <a:r>
              <a:rPr lang="en-US" u="sng" dirty="0" smtClean="0"/>
              <a:t>bligations</a:t>
            </a:r>
            <a:endParaRPr lang="en-US" u="sng" dirty="0"/>
          </a:p>
        </p:txBody>
      </p:sp>
      <p:sp>
        <p:nvSpPr>
          <p:cNvPr id="3" name="Content Placeholder 2"/>
          <p:cNvSpPr>
            <a:spLocks noGrp="1"/>
          </p:cNvSpPr>
          <p:nvPr>
            <p:ph idx="1"/>
          </p:nvPr>
        </p:nvSpPr>
        <p:spPr/>
        <p:txBody>
          <a:bodyPr/>
          <a:lstStyle/>
          <a:p>
            <a:r>
              <a:rPr lang="en-GB" dirty="0" smtClean="0"/>
              <a:t>Any </a:t>
            </a:r>
            <a:r>
              <a:rPr lang="en-GB" dirty="0"/>
              <a:t>person who knowingly supplies any false or misleading information in connection with his application for Clinical Trial Certificate commits an offence under section 60 of the  National Drug Policy and Authority Act</a:t>
            </a:r>
            <a:r>
              <a:rPr lang="en-GB" dirty="0" smtClean="0"/>
              <a:t>.</a:t>
            </a:r>
          </a:p>
          <a:p>
            <a:r>
              <a:rPr lang="en-US" dirty="0"/>
              <a:t>Other applicable laws shall be adhered to even when NDA has provided </a:t>
            </a:r>
            <a:r>
              <a:rPr lang="en-US" dirty="0" smtClean="0"/>
              <a:t>approval(Privacy </a:t>
            </a:r>
            <a:r>
              <a:rPr lang="en-US" dirty="0"/>
              <a:t>and Confidentiality act of 2019, Narcotics </a:t>
            </a:r>
            <a:r>
              <a:rPr lang="en-US" dirty="0" smtClean="0"/>
              <a:t>Laws)</a:t>
            </a:r>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pPr>
              <a:defRPr/>
            </a:pPr>
            <a:fld id="{81546EAD-C0EC-4488-ABD5-A8D46F197A1A}" type="slidenum">
              <a:rPr lang="en-US" smtClean="0">
                <a:solidFill>
                  <a:prstClr val="black">
                    <a:tint val="75000"/>
                  </a:prstClr>
                </a:solidFill>
              </a:rPr>
              <a:pPr>
                <a:defRPr/>
              </a:pPr>
              <a:t>29</a:t>
            </a:fld>
            <a:endParaRPr lang="en-US">
              <a:solidFill>
                <a:prstClr val="black">
                  <a:tint val="75000"/>
                </a:prstClr>
              </a:solidFill>
            </a:endParaRPr>
          </a:p>
        </p:txBody>
      </p:sp>
    </p:spTree>
    <p:extLst>
      <p:ext uri="{BB962C8B-B14F-4D97-AF65-F5344CB8AC3E}">
        <p14:creationId xmlns:p14="http://schemas.microsoft.com/office/powerpoint/2010/main" val="4085868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18457"/>
            <a:ext cx="10972800" cy="1028699"/>
          </a:xfrm>
        </p:spPr>
        <p:txBody>
          <a:bodyPr/>
          <a:lstStyle/>
          <a:p>
            <a:r>
              <a:rPr lang="en-US" u="sng" dirty="0" smtClean="0"/>
              <a:t>Regulatory FRAMEWORK</a:t>
            </a:r>
            <a:endParaRPr lang="en-US" u="sng" dirty="0"/>
          </a:p>
        </p:txBody>
      </p:sp>
      <p:sp>
        <p:nvSpPr>
          <p:cNvPr id="3" name="Content Placeholder 2"/>
          <p:cNvSpPr>
            <a:spLocks noGrp="1"/>
          </p:cNvSpPr>
          <p:nvPr>
            <p:ph idx="1"/>
          </p:nvPr>
        </p:nvSpPr>
        <p:spPr>
          <a:xfrm>
            <a:off x="609600" y="2041071"/>
            <a:ext cx="6411132" cy="4085093"/>
          </a:xfrm>
        </p:spPr>
        <p:txBody>
          <a:bodyPr>
            <a:normAutofit/>
          </a:bodyPr>
          <a:lstStyle/>
          <a:p>
            <a:r>
              <a:rPr lang="en-US" dirty="0"/>
              <a:t>These guidelines are drawn under section 40 of the National Drug Policy and Authority Act </a:t>
            </a:r>
            <a:endParaRPr lang="en-US" dirty="0" smtClean="0"/>
          </a:p>
          <a:p>
            <a:r>
              <a:rPr lang="en-US" dirty="0" smtClean="0"/>
              <a:t>The </a:t>
            </a:r>
            <a:r>
              <a:rPr lang="en-US" dirty="0"/>
              <a:t>National Drug Policy and Authority (Conduct of Clinical Trials) Regulations, 2014, Statutory Instrument No.32</a:t>
            </a:r>
            <a:r>
              <a:rPr lang="en-US" dirty="0" smtClean="0"/>
              <a:t>.</a:t>
            </a:r>
          </a:p>
        </p:txBody>
      </p:sp>
      <p:sp>
        <p:nvSpPr>
          <p:cNvPr id="4" name="Slide Number Placeholder 3"/>
          <p:cNvSpPr>
            <a:spLocks noGrp="1"/>
          </p:cNvSpPr>
          <p:nvPr>
            <p:ph type="sldNum" sz="quarter" idx="12"/>
          </p:nvPr>
        </p:nvSpPr>
        <p:spPr/>
        <p:txBody>
          <a:bodyPr/>
          <a:lstStyle/>
          <a:p>
            <a:pPr>
              <a:defRPr/>
            </a:pPr>
            <a:fld id="{81546EAD-C0EC-4488-ABD5-A8D46F197A1A}" type="slidenum">
              <a:rPr lang="en-US" smtClean="0">
                <a:solidFill>
                  <a:prstClr val="black">
                    <a:tint val="75000"/>
                  </a:prstClr>
                </a:solidFill>
              </a:rPr>
              <a:pPr>
                <a:defRPr/>
              </a:pPr>
              <a:t>3</a:t>
            </a:fld>
            <a:endParaRPr lang="en-US">
              <a:solidFill>
                <a:prstClr val="black">
                  <a:tint val="75000"/>
                </a:prstClr>
              </a:solidFill>
            </a:endParaRPr>
          </a:p>
        </p:txBody>
      </p:sp>
      <p:pic>
        <p:nvPicPr>
          <p:cNvPr id="5" name="Picture 4"/>
          <p:cNvPicPr>
            <a:picLocks noChangeAspect="1"/>
          </p:cNvPicPr>
          <p:nvPr/>
        </p:nvPicPr>
        <p:blipFill>
          <a:blip r:embed="rId2"/>
          <a:stretch>
            <a:fillRect/>
          </a:stretch>
        </p:blipFill>
        <p:spPr>
          <a:xfrm>
            <a:off x="8175812" y="2041072"/>
            <a:ext cx="3012141" cy="3216728"/>
          </a:xfrm>
          <a:prstGeom prst="rect">
            <a:avLst/>
          </a:prstGeom>
        </p:spPr>
      </p:pic>
    </p:spTree>
    <p:extLst>
      <p:ext uri="{BB962C8B-B14F-4D97-AF65-F5344CB8AC3E}">
        <p14:creationId xmlns:p14="http://schemas.microsoft.com/office/powerpoint/2010/main" val="2231858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1129553"/>
            <a:ext cx="10972800" cy="3886199"/>
          </a:xfrm>
        </p:spPr>
        <p:txBody>
          <a:bodyPr/>
          <a:lstStyle/>
          <a:p>
            <a:r>
              <a:rPr lang="en-US" dirty="0" smtClean="0"/>
              <a:t>Thank you!</a:t>
            </a:r>
            <a:endParaRPr lang="en-US" dirty="0"/>
          </a:p>
        </p:txBody>
      </p:sp>
      <p:sp>
        <p:nvSpPr>
          <p:cNvPr id="2" name="Slide Number Placeholder 1"/>
          <p:cNvSpPr>
            <a:spLocks noGrp="1"/>
          </p:cNvSpPr>
          <p:nvPr>
            <p:ph type="sldNum" sz="quarter" idx="12"/>
          </p:nvPr>
        </p:nvSpPr>
        <p:spPr/>
        <p:txBody>
          <a:bodyPr/>
          <a:lstStyle/>
          <a:p>
            <a:fld id="{EE7883D2-E42A-4E8B-9A15-0BE5468C742C}" type="slidenum">
              <a:rPr lang="en-US" altLang="en-US" smtClean="0">
                <a:solidFill>
                  <a:prstClr val="black">
                    <a:tint val="75000"/>
                  </a:prstClr>
                </a:solidFill>
              </a:rPr>
              <a:pPr/>
              <a:t>30</a:t>
            </a:fld>
            <a:endParaRPr lang="en-US" altLang="en-US">
              <a:solidFill>
                <a:prstClr val="black">
                  <a:tint val="75000"/>
                </a:prstClr>
              </a:solidFill>
            </a:endParaRPr>
          </a:p>
        </p:txBody>
      </p:sp>
    </p:spTree>
    <p:extLst>
      <p:ext uri="{BB962C8B-B14F-4D97-AF65-F5344CB8AC3E}">
        <p14:creationId xmlns:p14="http://schemas.microsoft.com/office/powerpoint/2010/main" val="16011109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t="-14000" b="-14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noFill/>
        </p:spPr>
        <p:txBody>
          <a:bodyPr/>
          <a:lstStyle/>
          <a:p>
            <a:pPr marL="0" indent="0">
              <a:buNone/>
            </a:pPr>
            <a:r>
              <a:rPr lang="en-US" dirty="0" smtClean="0"/>
              <a:t>                         </a:t>
            </a:r>
          </a:p>
          <a:p>
            <a:pPr marL="0" indent="0">
              <a:buNone/>
            </a:pPr>
            <a:endParaRPr lang="en-US" dirty="0"/>
          </a:p>
          <a:p>
            <a:pPr marL="0" indent="0" algn="ctr">
              <a:buNone/>
            </a:pPr>
            <a:r>
              <a:rPr lang="en-US" sz="6000" dirty="0" smtClean="0"/>
              <a:t>Any questions???</a:t>
            </a:r>
            <a:endParaRPr lang="en-US" sz="6000" dirty="0"/>
          </a:p>
        </p:txBody>
      </p:sp>
      <p:sp>
        <p:nvSpPr>
          <p:cNvPr id="4" name="Slide Number Placeholder 3"/>
          <p:cNvSpPr>
            <a:spLocks noGrp="1"/>
          </p:cNvSpPr>
          <p:nvPr>
            <p:ph type="sldNum" sz="quarter" idx="12"/>
          </p:nvPr>
        </p:nvSpPr>
        <p:spPr/>
        <p:txBody>
          <a:bodyPr/>
          <a:lstStyle/>
          <a:p>
            <a:pPr>
              <a:defRPr/>
            </a:pPr>
            <a:fld id="{81546EAD-C0EC-4488-ABD5-A8D46F197A1A}" type="slidenum">
              <a:rPr lang="en-US" smtClean="0">
                <a:solidFill>
                  <a:prstClr val="black">
                    <a:tint val="75000"/>
                  </a:prstClr>
                </a:solidFill>
              </a:rPr>
              <a:pPr>
                <a:defRPr/>
              </a:pPr>
              <a:t>31</a:t>
            </a:fld>
            <a:endParaRPr lang="en-US">
              <a:solidFill>
                <a:prstClr val="black">
                  <a:tint val="75000"/>
                </a:prstClr>
              </a:solidFill>
            </a:endParaRPr>
          </a:p>
        </p:txBody>
      </p:sp>
    </p:spTree>
    <p:extLst>
      <p:ext uri="{BB962C8B-B14F-4D97-AF65-F5344CB8AC3E}">
        <p14:creationId xmlns:p14="http://schemas.microsoft.com/office/powerpoint/2010/main" val="42226595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a:t>T</a:t>
            </a:r>
            <a:r>
              <a:rPr lang="en-US" dirty="0" smtClean="0"/>
              <a:t>he </a:t>
            </a:r>
            <a:r>
              <a:rPr lang="en-US" dirty="0"/>
              <a:t>National Drug Policy and Authority </a:t>
            </a:r>
            <a:r>
              <a:rPr lang="en-US" dirty="0" smtClean="0"/>
              <a:t>Act, CAP 206, section 40</a:t>
            </a:r>
          </a:p>
          <a:p>
            <a:pPr marL="514350" indent="-514350">
              <a:buFont typeface="+mj-lt"/>
              <a:buAutoNum type="arabicPeriod"/>
            </a:pPr>
            <a:r>
              <a:rPr lang="en-US" dirty="0" smtClean="0"/>
              <a:t>The </a:t>
            </a:r>
            <a:r>
              <a:rPr lang="en-US" dirty="0"/>
              <a:t>National Drug Policy and Authority (Conduct of Clinical Trials) Regulations, 2014, Statutory Instrument No.32</a:t>
            </a:r>
            <a:r>
              <a:rPr lang="en-US" dirty="0" smtClean="0"/>
              <a:t>.</a:t>
            </a:r>
          </a:p>
          <a:p>
            <a:pPr marL="514350" indent="-514350">
              <a:buFont typeface="+mj-lt"/>
              <a:buAutoNum type="arabicPeriod"/>
            </a:pPr>
            <a:r>
              <a:rPr lang="en-US" dirty="0" smtClean="0"/>
              <a:t>ICH GCP Guidelines E6 R2</a:t>
            </a:r>
            <a:endParaRPr lang="en-US" dirty="0"/>
          </a:p>
          <a:p>
            <a:endParaRPr lang="en-US" dirty="0"/>
          </a:p>
        </p:txBody>
      </p:sp>
      <p:sp>
        <p:nvSpPr>
          <p:cNvPr id="4" name="Slide Number Placeholder 3"/>
          <p:cNvSpPr>
            <a:spLocks noGrp="1"/>
          </p:cNvSpPr>
          <p:nvPr>
            <p:ph type="sldNum" sz="quarter" idx="12"/>
          </p:nvPr>
        </p:nvSpPr>
        <p:spPr/>
        <p:txBody>
          <a:bodyPr/>
          <a:lstStyle/>
          <a:p>
            <a:pPr>
              <a:defRPr/>
            </a:pPr>
            <a:fld id="{81546EAD-C0EC-4488-ABD5-A8D46F197A1A}" type="slidenum">
              <a:rPr lang="en-US" smtClean="0">
                <a:solidFill>
                  <a:prstClr val="black">
                    <a:tint val="75000"/>
                  </a:prstClr>
                </a:solidFill>
              </a:rPr>
              <a:pPr>
                <a:defRPr/>
              </a:pPr>
              <a:t>32</a:t>
            </a:fld>
            <a:endParaRPr lang="en-US">
              <a:solidFill>
                <a:prstClr val="black">
                  <a:tint val="75000"/>
                </a:prstClr>
              </a:solidFill>
            </a:endParaRPr>
          </a:p>
        </p:txBody>
      </p:sp>
    </p:spTree>
    <p:extLst>
      <p:ext uri="{BB962C8B-B14F-4D97-AF65-F5344CB8AC3E}">
        <p14:creationId xmlns:p14="http://schemas.microsoft.com/office/powerpoint/2010/main" val="19184602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16428"/>
            <a:ext cx="10972800" cy="1126672"/>
          </a:xfrm>
        </p:spPr>
        <p:txBody>
          <a:bodyPr>
            <a:normAutofit/>
          </a:bodyPr>
          <a:lstStyle/>
          <a:p>
            <a:r>
              <a:rPr lang="en-US" u="sng" dirty="0" smtClean="0"/>
              <a:t>About this guideline</a:t>
            </a:r>
            <a:endParaRPr lang="en-US" u="sng" dirty="0"/>
          </a:p>
        </p:txBody>
      </p:sp>
      <p:sp>
        <p:nvSpPr>
          <p:cNvPr id="3" name="Content Placeholder 2"/>
          <p:cNvSpPr>
            <a:spLocks noGrp="1"/>
          </p:cNvSpPr>
          <p:nvPr>
            <p:ph idx="1"/>
          </p:nvPr>
        </p:nvSpPr>
        <p:spPr>
          <a:xfrm>
            <a:off x="609600" y="2115403"/>
            <a:ext cx="10972800" cy="4010761"/>
          </a:xfrm>
        </p:spPr>
        <p:txBody>
          <a:bodyPr/>
          <a:lstStyle/>
          <a:p>
            <a:r>
              <a:rPr lang="en-US" dirty="0" smtClean="0"/>
              <a:t>The current document is a revision of the Guideline for the Conduct of Clinical trials in Uganda, December 2007. </a:t>
            </a:r>
          </a:p>
          <a:p>
            <a:r>
              <a:rPr lang="en-US" dirty="0" smtClean="0"/>
              <a:t>Update the processes communicated in line with the regulations.</a:t>
            </a:r>
          </a:p>
          <a:p>
            <a:endParaRPr lang="en-US" dirty="0"/>
          </a:p>
        </p:txBody>
      </p:sp>
      <p:sp>
        <p:nvSpPr>
          <p:cNvPr id="4" name="Slide Number Placeholder 3"/>
          <p:cNvSpPr>
            <a:spLocks noGrp="1"/>
          </p:cNvSpPr>
          <p:nvPr>
            <p:ph type="sldNum" sz="quarter" idx="12"/>
          </p:nvPr>
        </p:nvSpPr>
        <p:spPr/>
        <p:txBody>
          <a:bodyPr/>
          <a:lstStyle/>
          <a:p>
            <a:pPr>
              <a:defRPr/>
            </a:pPr>
            <a:fld id="{81546EAD-C0EC-4488-ABD5-A8D46F197A1A}" type="slidenum">
              <a:rPr lang="en-US" smtClean="0">
                <a:solidFill>
                  <a:prstClr val="black">
                    <a:tint val="75000"/>
                  </a:prstClr>
                </a:solidFill>
              </a:rPr>
              <a:pPr>
                <a:defRPr/>
              </a:pPr>
              <a:t>4</a:t>
            </a:fld>
            <a:endParaRPr lang="en-US">
              <a:solidFill>
                <a:prstClr val="black">
                  <a:tint val="75000"/>
                </a:prstClr>
              </a:solidFill>
            </a:endParaRPr>
          </a:p>
        </p:txBody>
      </p:sp>
    </p:spTree>
    <p:extLst>
      <p:ext uri="{BB962C8B-B14F-4D97-AF65-F5344CB8AC3E}">
        <p14:creationId xmlns:p14="http://schemas.microsoft.com/office/powerpoint/2010/main" val="24498614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Reasons for revision of the guideline</a:t>
            </a:r>
            <a:endParaRPr lang="en-US" u="sng" dirty="0"/>
          </a:p>
        </p:txBody>
      </p:sp>
      <p:sp>
        <p:nvSpPr>
          <p:cNvPr id="3" name="Content Placeholder 2"/>
          <p:cNvSpPr>
            <a:spLocks noGrp="1"/>
          </p:cNvSpPr>
          <p:nvPr>
            <p:ph idx="1"/>
          </p:nvPr>
        </p:nvSpPr>
        <p:spPr>
          <a:xfrm>
            <a:off x="609600" y="1600201"/>
            <a:ext cx="8128000" cy="4525963"/>
          </a:xfrm>
        </p:spPr>
        <p:txBody>
          <a:bodyPr>
            <a:normAutofit/>
          </a:bodyPr>
          <a:lstStyle/>
          <a:p>
            <a:r>
              <a:rPr lang="en-US" dirty="0" smtClean="0"/>
              <a:t>Align the guideline to </a:t>
            </a:r>
            <a:r>
              <a:rPr lang="en-GB" dirty="0" smtClean="0"/>
              <a:t>the </a:t>
            </a:r>
            <a:r>
              <a:rPr lang="en-GB" dirty="0"/>
              <a:t>National Drug Policy and Authority (Conduct of Clinical Trials) Regulations, 2014, Statutory Instrument No.32</a:t>
            </a:r>
            <a:r>
              <a:rPr lang="en-GB" dirty="0" smtClean="0"/>
              <a:t>.</a:t>
            </a:r>
          </a:p>
          <a:p>
            <a:r>
              <a:rPr lang="en-GB" dirty="0" smtClean="0"/>
              <a:t>Remove obsolete procedures and information from the guideline</a:t>
            </a:r>
          </a:p>
          <a:p>
            <a:r>
              <a:rPr lang="en-GB" dirty="0" smtClean="0"/>
              <a:t>Clarify and elaborate guidance on application processes in different cases</a:t>
            </a:r>
            <a:endParaRPr lang="en-US" dirty="0"/>
          </a:p>
        </p:txBody>
      </p:sp>
      <p:sp>
        <p:nvSpPr>
          <p:cNvPr id="4" name="Slide Number Placeholder 3"/>
          <p:cNvSpPr>
            <a:spLocks noGrp="1"/>
          </p:cNvSpPr>
          <p:nvPr>
            <p:ph type="sldNum" sz="quarter" idx="12"/>
          </p:nvPr>
        </p:nvSpPr>
        <p:spPr/>
        <p:txBody>
          <a:bodyPr/>
          <a:lstStyle/>
          <a:p>
            <a:pPr>
              <a:defRPr/>
            </a:pPr>
            <a:fld id="{81546EAD-C0EC-4488-ABD5-A8D46F197A1A}" type="slidenum">
              <a:rPr lang="en-US" smtClean="0">
                <a:solidFill>
                  <a:prstClr val="black">
                    <a:tint val="75000"/>
                  </a:prstClr>
                </a:solidFill>
              </a:rPr>
              <a:pPr>
                <a:defRPr/>
              </a:pPr>
              <a:t>5</a:t>
            </a:fld>
            <a:endParaRPr lang="en-US">
              <a:solidFill>
                <a:prstClr val="black">
                  <a:tint val="75000"/>
                </a:prstClr>
              </a:solidFill>
            </a:endParaRPr>
          </a:p>
        </p:txBody>
      </p:sp>
      <p:pic>
        <p:nvPicPr>
          <p:cNvPr id="5" name="Picture 4"/>
          <p:cNvPicPr>
            <a:picLocks noChangeAspect="1"/>
          </p:cNvPicPr>
          <p:nvPr/>
        </p:nvPicPr>
        <p:blipFill>
          <a:blip r:embed="rId3"/>
          <a:stretch>
            <a:fillRect/>
          </a:stretch>
        </p:blipFill>
        <p:spPr>
          <a:xfrm>
            <a:off x="8737600" y="1871466"/>
            <a:ext cx="3454399" cy="3737172"/>
          </a:xfrm>
          <a:prstGeom prst="rect">
            <a:avLst/>
          </a:prstGeom>
        </p:spPr>
      </p:pic>
    </p:spTree>
    <p:extLst>
      <p:ext uri="{BB962C8B-B14F-4D97-AF65-F5344CB8AC3E}">
        <p14:creationId xmlns:p14="http://schemas.microsoft.com/office/powerpoint/2010/main" val="8960503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New in this guideline</a:t>
            </a:r>
            <a:endParaRPr lang="en-US" u="sng" dirty="0"/>
          </a:p>
        </p:txBody>
      </p:sp>
      <p:sp>
        <p:nvSpPr>
          <p:cNvPr id="3" name="Content Placeholder 2"/>
          <p:cNvSpPr>
            <a:spLocks noGrp="1"/>
          </p:cNvSpPr>
          <p:nvPr>
            <p:ph idx="1"/>
          </p:nvPr>
        </p:nvSpPr>
        <p:spPr>
          <a:xfrm>
            <a:off x="609600" y="1600201"/>
            <a:ext cx="7401301" cy="4525963"/>
          </a:xfrm>
        </p:spPr>
        <p:txBody>
          <a:bodyPr>
            <a:normAutofit fontScale="92500" lnSpcReduction="10000"/>
          </a:bodyPr>
          <a:lstStyle/>
          <a:p>
            <a:pPr marL="0" indent="0">
              <a:buNone/>
            </a:pPr>
            <a:r>
              <a:rPr lang="en-US" b="1" dirty="0" smtClean="0"/>
              <a:t>Clarification of when to apply for a </a:t>
            </a:r>
            <a:r>
              <a:rPr lang="en-US" b="1" dirty="0"/>
              <a:t>C</a:t>
            </a:r>
            <a:r>
              <a:rPr lang="en-US" b="1" dirty="0" smtClean="0"/>
              <a:t>linical Trial certificate(regulation 3)</a:t>
            </a:r>
          </a:p>
          <a:p>
            <a:pPr marL="0" indent="0">
              <a:buNone/>
            </a:pPr>
            <a:r>
              <a:rPr lang="en-US" dirty="0" smtClean="0"/>
              <a:t>This section clearly details the different clinical studies that should apply for a Clinical Trial Certificate;</a:t>
            </a:r>
          </a:p>
          <a:p>
            <a:pPr lvl="0" fontAlgn="base"/>
            <a:r>
              <a:rPr lang="en-GB" dirty="0"/>
              <a:t>Investigate a new medicine or vaccine  </a:t>
            </a:r>
            <a:r>
              <a:rPr lang="en-GB" dirty="0" smtClean="0"/>
              <a:t>(including pharmacokinetic</a:t>
            </a:r>
            <a:r>
              <a:rPr lang="en-GB" dirty="0"/>
              <a:t>, bioequivalence and first-in-human </a:t>
            </a:r>
            <a:r>
              <a:rPr lang="en-GB" dirty="0" smtClean="0"/>
              <a:t>studies) </a:t>
            </a:r>
            <a:r>
              <a:rPr lang="en-GB" dirty="0"/>
              <a:t>that has not yet received any marketing authorization anywhere in the </a:t>
            </a:r>
            <a:r>
              <a:rPr lang="en-GB" dirty="0" smtClean="0"/>
              <a:t>world.</a:t>
            </a:r>
            <a:endParaRPr lang="en-US" dirty="0"/>
          </a:p>
          <a:p>
            <a:pPr marL="0" indent="0">
              <a:buNone/>
            </a:pPr>
            <a:endParaRPr lang="en-US" dirty="0"/>
          </a:p>
        </p:txBody>
      </p:sp>
      <p:pic>
        <p:nvPicPr>
          <p:cNvPr id="10" name="Picture 9"/>
          <p:cNvPicPr>
            <a:picLocks noChangeAspect="1"/>
          </p:cNvPicPr>
          <p:nvPr/>
        </p:nvPicPr>
        <p:blipFill>
          <a:blip r:embed="rId3"/>
          <a:stretch>
            <a:fillRect/>
          </a:stretch>
        </p:blipFill>
        <p:spPr>
          <a:xfrm>
            <a:off x="8010901" y="1554164"/>
            <a:ext cx="3984787" cy="3978731"/>
          </a:xfrm>
          <a:prstGeom prst="rect">
            <a:avLst/>
          </a:prstGeom>
        </p:spPr>
      </p:pic>
    </p:spTree>
    <p:extLst>
      <p:ext uri="{BB962C8B-B14F-4D97-AF65-F5344CB8AC3E}">
        <p14:creationId xmlns:p14="http://schemas.microsoft.com/office/powerpoint/2010/main" val="10304268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When to apply…(regulation 3)</a:t>
            </a:r>
            <a:endParaRPr lang="en-US" u="sng" dirty="0"/>
          </a:p>
        </p:txBody>
      </p:sp>
      <p:sp>
        <p:nvSpPr>
          <p:cNvPr id="3" name="Content Placeholder 2"/>
          <p:cNvSpPr>
            <a:spLocks noGrp="1"/>
          </p:cNvSpPr>
          <p:nvPr>
            <p:ph idx="1"/>
          </p:nvPr>
        </p:nvSpPr>
        <p:spPr/>
        <p:txBody>
          <a:bodyPr>
            <a:normAutofit lnSpcReduction="10000"/>
          </a:bodyPr>
          <a:lstStyle/>
          <a:p>
            <a:pPr lvl="0" fontAlgn="base"/>
            <a:r>
              <a:rPr lang="en-GB" dirty="0"/>
              <a:t>Investigate registered medicines where the proposed use is outside the registered aspects of the </a:t>
            </a:r>
            <a:r>
              <a:rPr lang="en-GB" dirty="0" smtClean="0"/>
              <a:t>medicine</a:t>
            </a:r>
          </a:p>
          <a:p>
            <a:pPr lvl="0" fontAlgn="base"/>
            <a:r>
              <a:rPr lang="en-GB" dirty="0" smtClean="0"/>
              <a:t>Do </a:t>
            </a:r>
            <a:r>
              <a:rPr lang="en-GB" dirty="0"/>
              <a:t>comparative bioavailability trials</a:t>
            </a:r>
            <a:endParaRPr lang="en-US" dirty="0"/>
          </a:p>
          <a:p>
            <a:pPr lvl="0" fontAlgn="base"/>
            <a:r>
              <a:rPr lang="en-GB" dirty="0"/>
              <a:t>Generate information on the absorption, distribution, metabolism and excretion of one or more medicinal products;</a:t>
            </a:r>
            <a:endParaRPr lang="en-US" dirty="0"/>
          </a:p>
          <a:p>
            <a:pPr lvl="0" fontAlgn="base"/>
            <a:r>
              <a:rPr lang="en-GB" dirty="0"/>
              <a:t>Use an investigational medicinal product on human participants.</a:t>
            </a:r>
            <a:endParaRPr lang="en-US" dirty="0"/>
          </a:p>
          <a:p>
            <a:pPr lvl="0" fontAlgn="base"/>
            <a:r>
              <a:rPr lang="en-GB" dirty="0"/>
              <a:t>Studies using medical devices to deliver a drug or medicinal product to a human participant</a:t>
            </a:r>
            <a:endParaRPr lang="en-US" dirty="0"/>
          </a:p>
          <a:p>
            <a:endParaRPr lang="en-US" dirty="0"/>
          </a:p>
        </p:txBody>
      </p:sp>
      <p:sp>
        <p:nvSpPr>
          <p:cNvPr id="4" name="Slide Number Placeholder 3"/>
          <p:cNvSpPr>
            <a:spLocks noGrp="1"/>
          </p:cNvSpPr>
          <p:nvPr>
            <p:ph type="sldNum" sz="quarter" idx="12"/>
          </p:nvPr>
        </p:nvSpPr>
        <p:spPr/>
        <p:txBody>
          <a:bodyPr/>
          <a:lstStyle/>
          <a:p>
            <a:pPr>
              <a:defRPr/>
            </a:pPr>
            <a:fld id="{81546EAD-C0EC-4488-ABD5-A8D46F197A1A}" type="slidenum">
              <a:rPr lang="en-US" smtClean="0">
                <a:solidFill>
                  <a:prstClr val="black">
                    <a:tint val="75000"/>
                  </a:prstClr>
                </a:solidFill>
              </a:rPr>
              <a:pPr>
                <a:defRPr/>
              </a:pPr>
              <a:t>7</a:t>
            </a:fld>
            <a:endParaRPr lang="en-US">
              <a:solidFill>
                <a:prstClr val="black">
                  <a:tint val="75000"/>
                </a:prstClr>
              </a:solidFill>
            </a:endParaRPr>
          </a:p>
        </p:txBody>
      </p:sp>
    </p:spTree>
    <p:extLst>
      <p:ext uri="{BB962C8B-B14F-4D97-AF65-F5344CB8AC3E}">
        <p14:creationId xmlns:p14="http://schemas.microsoft.com/office/powerpoint/2010/main" val="10767371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8088340" y="3603813"/>
            <a:ext cx="3947611" cy="2522354"/>
          </a:xfrm>
          <a:prstGeom prst="rect">
            <a:avLst/>
          </a:prstGeom>
        </p:spPr>
      </p:pic>
      <p:sp>
        <p:nvSpPr>
          <p:cNvPr id="2" name="Title 1"/>
          <p:cNvSpPr>
            <a:spLocks noGrp="1"/>
          </p:cNvSpPr>
          <p:nvPr>
            <p:ph type="title"/>
          </p:nvPr>
        </p:nvSpPr>
        <p:spPr/>
        <p:txBody>
          <a:bodyPr/>
          <a:lstStyle/>
          <a:p>
            <a:r>
              <a:rPr lang="en-US" u="sng" dirty="0" smtClean="0"/>
              <a:t>New in this guideline;</a:t>
            </a:r>
            <a:endParaRPr lang="en-US" u="sng" dirty="0"/>
          </a:p>
        </p:txBody>
      </p:sp>
      <p:sp>
        <p:nvSpPr>
          <p:cNvPr id="3" name="Content Placeholder 2"/>
          <p:cNvSpPr>
            <a:spLocks noGrp="1"/>
          </p:cNvSpPr>
          <p:nvPr>
            <p:ph idx="1"/>
          </p:nvPr>
        </p:nvSpPr>
        <p:spPr>
          <a:xfrm>
            <a:off x="609600" y="1600201"/>
            <a:ext cx="7660341" cy="4525963"/>
          </a:xfrm>
        </p:spPr>
        <p:txBody>
          <a:bodyPr>
            <a:normAutofit/>
          </a:bodyPr>
          <a:lstStyle/>
          <a:p>
            <a:pPr marL="0" indent="0">
              <a:buNone/>
            </a:pPr>
            <a:r>
              <a:rPr lang="en-US" b="1" dirty="0" smtClean="0"/>
              <a:t>Studies that only require notification</a:t>
            </a:r>
          </a:p>
          <a:p>
            <a:pPr algn="just"/>
            <a:r>
              <a:rPr lang="en-GB" dirty="0"/>
              <a:t>There are some studies that require notification to the </a:t>
            </a:r>
            <a:r>
              <a:rPr lang="en-GB" dirty="0" smtClean="0"/>
              <a:t>NDA although </a:t>
            </a:r>
            <a:r>
              <a:rPr lang="en-GB" dirty="0"/>
              <a:t>these </a:t>
            </a:r>
            <a:r>
              <a:rPr lang="en-GB" dirty="0" smtClean="0"/>
              <a:t>wont require </a:t>
            </a:r>
            <a:r>
              <a:rPr lang="en-US" dirty="0" smtClean="0"/>
              <a:t>review and certification;</a:t>
            </a:r>
            <a:endParaRPr lang="en-US" dirty="0"/>
          </a:p>
          <a:p>
            <a:pPr lvl="0" fontAlgn="base"/>
            <a:r>
              <a:rPr lang="en-GB" dirty="0" smtClean="0">
                <a:solidFill>
                  <a:srgbClr val="002060"/>
                </a:solidFill>
              </a:rPr>
              <a:t>Clinical Trials for new </a:t>
            </a:r>
            <a:r>
              <a:rPr lang="en-GB" b="1" dirty="0" smtClean="0">
                <a:solidFill>
                  <a:srgbClr val="002060"/>
                </a:solidFill>
              </a:rPr>
              <a:t>Medical </a:t>
            </a:r>
            <a:r>
              <a:rPr lang="en-GB" b="1" dirty="0">
                <a:solidFill>
                  <a:srgbClr val="002060"/>
                </a:solidFill>
              </a:rPr>
              <a:t>devices</a:t>
            </a:r>
            <a:r>
              <a:rPr lang="en-GB" dirty="0">
                <a:solidFill>
                  <a:srgbClr val="002060"/>
                </a:solidFill>
              </a:rPr>
              <a:t>; </a:t>
            </a:r>
            <a:r>
              <a:rPr lang="en-GB" dirty="0"/>
              <a:t>However a synopsis of the study shall be submitted to the Authority for verification </a:t>
            </a:r>
            <a:r>
              <a:rPr lang="en-GB" dirty="0" smtClean="0"/>
              <a:t>purposes.</a:t>
            </a:r>
            <a:endParaRPr lang="en-US" dirty="0"/>
          </a:p>
        </p:txBody>
      </p:sp>
      <p:sp>
        <p:nvSpPr>
          <p:cNvPr id="4" name="Slide Number Placeholder 3"/>
          <p:cNvSpPr>
            <a:spLocks noGrp="1"/>
          </p:cNvSpPr>
          <p:nvPr>
            <p:ph type="sldNum" sz="quarter" idx="12"/>
          </p:nvPr>
        </p:nvSpPr>
        <p:spPr/>
        <p:txBody>
          <a:bodyPr/>
          <a:lstStyle/>
          <a:p>
            <a:pPr>
              <a:defRPr/>
            </a:pPr>
            <a:fld id="{81546EAD-C0EC-4488-ABD5-A8D46F197A1A}" type="slidenum">
              <a:rPr lang="en-US" smtClean="0">
                <a:solidFill>
                  <a:prstClr val="black">
                    <a:tint val="75000"/>
                  </a:prstClr>
                </a:solidFill>
              </a:rPr>
              <a:pPr>
                <a:defRPr/>
              </a:pPr>
              <a:t>8</a:t>
            </a:fld>
            <a:endParaRPr lang="en-US">
              <a:solidFill>
                <a:prstClr val="black">
                  <a:tint val="75000"/>
                </a:prstClr>
              </a:solidFill>
            </a:endParaRPr>
          </a:p>
        </p:txBody>
      </p:sp>
    </p:spTree>
    <p:extLst>
      <p:ext uri="{BB962C8B-B14F-4D97-AF65-F5344CB8AC3E}">
        <p14:creationId xmlns:p14="http://schemas.microsoft.com/office/powerpoint/2010/main" val="39306705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Studies that require notification</a:t>
            </a:r>
            <a:endParaRPr lang="en-US" u="sng" dirty="0"/>
          </a:p>
        </p:txBody>
      </p:sp>
      <p:sp>
        <p:nvSpPr>
          <p:cNvPr id="3" name="Content Placeholder 2"/>
          <p:cNvSpPr>
            <a:spLocks noGrp="1"/>
          </p:cNvSpPr>
          <p:nvPr>
            <p:ph idx="1"/>
          </p:nvPr>
        </p:nvSpPr>
        <p:spPr/>
        <p:txBody>
          <a:bodyPr/>
          <a:lstStyle/>
          <a:p>
            <a:pPr lvl="0" fontAlgn="base"/>
            <a:r>
              <a:rPr lang="en-GB" dirty="0"/>
              <a:t>Socio-behavioural studies using registered drugs or medicinal products.</a:t>
            </a:r>
            <a:endParaRPr lang="en-US" dirty="0"/>
          </a:p>
          <a:p>
            <a:pPr lvl="0" fontAlgn="base"/>
            <a:r>
              <a:rPr lang="en-GB" dirty="0"/>
              <a:t>Studies where the objectives and end-points of the research are not about </a:t>
            </a:r>
            <a:r>
              <a:rPr lang="en-GB" dirty="0" smtClean="0"/>
              <a:t>the drug product </a:t>
            </a:r>
            <a:r>
              <a:rPr lang="en-GB" dirty="0"/>
              <a:t>and the product has received marketing authorization in Uganda or a country with a  stringent regulatory authority. </a:t>
            </a: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81546EAD-C0EC-4488-ABD5-A8D46F197A1A}" type="slidenum">
              <a:rPr lang="en-US" smtClean="0">
                <a:solidFill>
                  <a:prstClr val="black">
                    <a:tint val="75000"/>
                  </a:prstClr>
                </a:solidFill>
              </a:rPr>
              <a:pPr>
                <a:defRPr/>
              </a:pPr>
              <a:t>9</a:t>
            </a:fld>
            <a:endParaRPr lang="en-US">
              <a:solidFill>
                <a:prstClr val="black">
                  <a:tint val="75000"/>
                </a:prstClr>
              </a:solidFill>
            </a:endParaRPr>
          </a:p>
        </p:txBody>
      </p:sp>
    </p:spTree>
    <p:extLst>
      <p:ext uri="{BB962C8B-B14F-4D97-AF65-F5344CB8AC3E}">
        <p14:creationId xmlns:p14="http://schemas.microsoft.com/office/powerpoint/2010/main" val="3966421723"/>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1907</Words>
  <Application>Microsoft Office PowerPoint</Application>
  <PresentationFormat>Custom</PresentationFormat>
  <Paragraphs>232</Paragraphs>
  <Slides>32</Slides>
  <Notes>14</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1_Office Theme</vt:lpstr>
      <vt:lpstr>GUIDELINES FOR THE CONDUCT OF DRUG RELATED CLINICAL TRIALS</vt:lpstr>
      <vt:lpstr>Presentation Outline</vt:lpstr>
      <vt:lpstr>Regulatory FRAMEWORK</vt:lpstr>
      <vt:lpstr>About this guideline</vt:lpstr>
      <vt:lpstr>Reasons for revision of the guideline</vt:lpstr>
      <vt:lpstr>New in this guideline</vt:lpstr>
      <vt:lpstr>When to apply…(regulation 3)</vt:lpstr>
      <vt:lpstr>New in this guideline;</vt:lpstr>
      <vt:lpstr>Studies that require notification</vt:lpstr>
      <vt:lpstr>                     Who should apply;</vt:lpstr>
      <vt:lpstr>    Validation of completeness of the application</vt:lpstr>
      <vt:lpstr>Application package(Regulation 4&amp;5)</vt:lpstr>
      <vt:lpstr>Application package;</vt:lpstr>
      <vt:lpstr>Clarified the types of review</vt:lpstr>
      <vt:lpstr>Criteria for expedited review</vt:lpstr>
      <vt:lpstr>Types of review</vt:lpstr>
      <vt:lpstr>Important to note…</vt:lpstr>
      <vt:lpstr>Regulatory decision</vt:lpstr>
      <vt:lpstr>Approval by the UNCST</vt:lpstr>
      <vt:lpstr>Post Authorization procedures</vt:lpstr>
      <vt:lpstr>Amendments</vt:lpstr>
      <vt:lpstr>CTA Amendments </vt:lpstr>
      <vt:lpstr>Reports</vt:lpstr>
      <vt:lpstr>Maintenance of records</vt:lpstr>
      <vt:lpstr>Inspections</vt:lpstr>
      <vt:lpstr>The Investigational Medicinal  product</vt:lpstr>
      <vt:lpstr>Responsibilities</vt:lpstr>
      <vt:lpstr>Removed from the guideline</vt:lpstr>
      <vt:lpstr>Obligations</vt:lpstr>
      <vt:lpstr>Thank you!</vt:lpstr>
      <vt:lpstr>PowerPoint Presentation</vt:lpstr>
      <vt:lpstr>References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GUIDELINES FOR THE CONDUCT OF DRUG RELATED CLINICAL TRIALS</dc:title>
  <dc:creator>Sheila Ampaire</dc:creator>
  <cp:lastModifiedBy>Evelyn Mbeiza</cp:lastModifiedBy>
  <cp:revision>3</cp:revision>
  <dcterms:modified xsi:type="dcterms:W3CDTF">2019-04-04T11:37:38Z</dcterms:modified>
  <cp:contentStatus/>
</cp:coreProperties>
</file>